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7" r:id="rId2"/>
    <p:sldId id="280" r:id="rId3"/>
    <p:sldId id="311" r:id="rId4"/>
    <p:sldId id="282" r:id="rId5"/>
    <p:sldId id="284" r:id="rId6"/>
    <p:sldId id="285" r:id="rId7"/>
    <p:sldId id="286" r:id="rId8"/>
    <p:sldId id="313" r:id="rId9"/>
    <p:sldId id="295" r:id="rId10"/>
    <p:sldId id="314" r:id="rId11"/>
    <p:sldId id="320" r:id="rId12"/>
    <p:sldId id="316" r:id="rId13"/>
    <p:sldId id="283" r:id="rId14"/>
    <p:sldId id="306" r:id="rId15"/>
    <p:sldId id="319" r:id="rId16"/>
    <p:sldId id="317" r:id="rId17"/>
    <p:sldId id="279" r:id="rId18"/>
    <p:sldId id="31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D7D7"/>
    <a:srgbClr val="F5DF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99"/>
    <p:restoredTop sz="86385"/>
  </p:normalViewPr>
  <p:slideViewPr>
    <p:cSldViewPr snapToObjects="1">
      <p:cViewPr varScale="1">
        <p:scale>
          <a:sx n="104" d="100"/>
          <a:sy n="104" d="100"/>
        </p:scale>
        <p:origin x="256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7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2" d="100"/>
          <a:sy n="82" d="100"/>
        </p:scale>
        <p:origin x="3352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7F111FC-31B9-C349-9F78-9B1309E167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270A34-2E89-264A-B98E-8E5F08E85A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9AA76-2D74-924C-AF4D-2EFD7E5D9CDB}" type="datetimeFigureOut">
              <a:rPr lang="en-AU" smtClean="0"/>
              <a:t>8/10/18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DF66E5-E1F0-3B40-86A7-0EC9F5E286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D06BDA-4BCB-9F41-86A3-07C8FC3C4A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6AE8F-4985-9941-9B72-3ACC6C4567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50899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B52D2-0160-434A-A03B-22BBAAC2D08A}" type="datetimeFigureOut">
              <a:rPr lang="en-US" smtClean="0"/>
              <a:t>10/8/18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B3D88-1CE6-DA43-B589-2F3912E95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438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B3D88-1CE6-DA43-B589-2F3912E959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31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3BDA7ED-FFDF-9742-A978-ECC149607D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454" y="412706"/>
            <a:ext cx="1203706" cy="7215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901" y="1224148"/>
            <a:ext cx="3526312" cy="40104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520" y="1634834"/>
            <a:ext cx="2959920" cy="361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484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9" r="8962" b="25814"/>
          <a:stretch/>
        </p:blipFill>
        <p:spPr>
          <a:xfrm>
            <a:off x="-1" y="0"/>
            <a:ext cx="12188283" cy="68356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813" y="5466306"/>
            <a:ext cx="10874374" cy="1065126"/>
          </a:xfrm>
        </p:spPr>
        <p:txBody>
          <a:bodyPr anchor="t">
            <a:noAutofit/>
          </a:bodyPr>
          <a:lstStyle>
            <a:lvl1pPr algn="ctr">
              <a:lnSpc>
                <a:spcPts val="3500"/>
              </a:lnSpc>
              <a:defRPr sz="3500">
                <a:solidFill>
                  <a:schemeClr val="bg1"/>
                </a:solidFill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520" y="1634834"/>
            <a:ext cx="2959920" cy="36140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237" y="388914"/>
            <a:ext cx="1205994" cy="51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831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C1F8FE-3F64-F848-BDB6-1F04EC0D08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744" y="405234"/>
            <a:ext cx="1198979" cy="718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813" y="5466306"/>
            <a:ext cx="10874374" cy="1065126"/>
          </a:xfrm>
        </p:spPr>
        <p:txBody>
          <a:bodyPr anchor="t">
            <a:noAutofit/>
          </a:bodyPr>
          <a:lstStyle>
            <a:lvl1pPr algn="ctr">
              <a:lnSpc>
                <a:spcPts val="3500"/>
              </a:lnSpc>
              <a:defRPr sz="3500">
                <a:solidFill>
                  <a:schemeClr val="bg1"/>
                </a:solidFill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520" y="1634834"/>
            <a:ext cx="2959920" cy="361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01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813" y="5466306"/>
            <a:ext cx="10874374" cy="1065126"/>
          </a:xfrm>
        </p:spPr>
        <p:txBody>
          <a:bodyPr anchor="t">
            <a:noAutofit/>
          </a:bodyPr>
          <a:lstStyle>
            <a:lvl1pPr algn="ctr">
              <a:lnSpc>
                <a:spcPts val="3500"/>
              </a:lnSpc>
              <a:defRPr sz="3500">
                <a:solidFill>
                  <a:schemeClr val="bg1"/>
                </a:solidFill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237" y="388914"/>
            <a:ext cx="1205994" cy="5174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520" y="1634834"/>
            <a:ext cx="2959920" cy="361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034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813" y="5466306"/>
            <a:ext cx="10874374" cy="1065126"/>
          </a:xfrm>
        </p:spPr>
        <p:txBody>
          <a:bodyPr anchor="t">
            <a:noAutofit/>
          </a:bodyPr>
          <a:lstStyle>
            <a:lvl1pPr algn="ctr">
              <a:lnSpc>
                <a:spcPts val="3500"/>
              </a:lnSpc>
              <a:defRPr sz="3500">
                <a:solidFill>
                  <a:schemeClr val="tx2"/>
                </a:solidFill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520" y="1634834"/>
            <a:ext cx="2959920" cy="36140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72" y="391883"/>
            <a:ext cx="1217897" cy="52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96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8813" y="1701799"/>
            <a:ext cx="5184775" cy="4495801"/>
          </a:xfrm>
        </p:spPr>
        <p:txBody>
          <a:bodyPr anchor="t">
            <a:noAutofit/>
          </a:bodyPr>
          <a:lstStyle>
            <a:lvl1pPr algn="l">
              <a:lnSpc>
                <a:spcPts val="6500"/>
              </a:lnSpc>
              <a:defRPr sz="6500" b="1" i="0">
                <a:solidFill>
                  <a:schemeClr val="accent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75" y="388914"/>
            <a:ext cx="1205994" cy="51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21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8812" y="1701800"/>
            <a:ext cx="5184775" cy="4495800"/>
          </a:xfrm>
        </p:spPr>
        <p:txBody>
          <a:bodyPr anchor="t">
            <a:noAutofit/>
          </a:bodyPr>
          <a:lstStyle>
            <a:lvl1pPr algn="l">
              <a:lnSpc>
                <a:spcPts val="6500"/>
              </a:lnSpc>
              <a:defRPr sz="6500" b="1" i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EDIT MASTER </a:t>
            </a:r>
            <a:br>
              <a:rPr lang="en-AU" dirty="0"/>
            </a:br>
            <a:r>
              <a:rPr lang="en-AU" dirty="0"/>
              <a:t>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400" y="391883"/>
            <a:ext cx="1217897" cy="52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022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8813" y="1701800"/>
            <a:ext cx="5184775" cy="4495800"/>
          </a:xfrm>
        </p:spPr>
        <p:txBody>
          <a:bodyPr anchor="t">
            <a:noAutofit/>
          </a:bodyPr>
          <a:lstStyle>
            <a:lvl1pPr algn="l">
              <a:lnSpc>
                <a:spcPts val="6500"/>
              </a:lnSpc>
              <a:defRPr sz="6500" b="1" i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75" y="388914"/>
            <a:ext cx="1205994" cy="51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77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8813" y="1701801"/>
            <a:ext cx="5184775" cy="4495800"/>
          </a:xfrm>
        </p:spPr>
        <p:txBody>
          <a:bodyPr anchor="t">
            <a:noAutofit/>
          </a:bodyPr>
          <a:lstStyle>
            <a:lvl1pPr algn="l">
              <a:lnSpc>
                <a:spcPts val="6500"/>
              </a:lnSpc>
              <a:defRPr sz="6500" b="1" i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75" y="388914"/>
            <a:ext cx="1205994" cy="5174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07" y="320529"/>
            <a:ext cx="3350400" cy="79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86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791" y="406242"/>
            <a:ext cx="1198979" cy="718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8813" y="1701800"/>
            <a:ext cx="10872787" cy="4495800"/>
          </a:xfrm>
        </p:spPr>
        <p:txBody>
          <a:bodyPr anchor="t">
            <a:noAutofit/>
          </a:bodyPr>
          <a:lstStyle>
            <a:lvl1pPr algn="ctr">
              <a:lnSpc>
                <a:spcPts val="6500"/>
              </a:lnSpc>
              <a:defRPr sz="6500" b="1" i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EDIT MASTER 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01BDA2-0003-7A4D-8A40-D2EB18C443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14800" y="410400"/>
            <a:ext cx="1720800" cy="43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133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8813" y="1701800"/>
            <a:ext cx="5184775" cy="4495800"/>
          </a:xfrm>
        </p:spPr>
        <p:txBody>
          <a:bodyPr anchor="t">
            <a:noAutofit/>
          </a:bodyPr>
          <a:lstStyle>
            <a:lvl1pPr algn="l">
              <a:lnSpc>
                <a:spcPts val="6500"/>
              </a:lnSpc>
              <a:defRPr sz="6500" b="1" i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75" y="388914"/>
            <a:ext cx="1205994" cy="51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002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F0D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3500"/>
              </a:lnSpc>
              <a:defRPr sz="3500"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812" y="1871498"/>
            <a:ext cx="10872787" cy="4326102"/>
          </a:xfrm>
        </p:spPr>
        <p:txBody>
          <a:bodyPr/>
          <a:lstStyle>
            <a:lvl1pPr>
              <a:lnSpc>
                <a:spcPts val="1700"/>
              </a:lnSpc>
              <a:spcAft>
                <a:spcPts val="0"/>
              </a:spcAft>
              <a:defRPr lang="en-AU" sz="1500" b="1" i="0" kern="1200" dirty="0" smtClean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  <a:lvl2pPr marL="215900" indent="0">
              <a:lnSpc>
                <a:spcPts val="1700"/>
              </a:lnSpc>
              <a:spcAft>
                <a:spcPts val="850"/>
              </a:spcAft>
              <a:tabLst/>
              <a:defRPr lang="en-AU" sz="1500" b="0" i="0" kern="1200" dirty="0" smtClean="0">
                <a:solidFill>
                  <a:schemeClr val="tx2"/>
                </a:solidFill>
                <a:latin typeface="Gotham Narrow Light" charset="0"/>
                <a:ea typeface="Gotham Narrow Light" charset="0"/>
                <a:cs typeface="Gotham Narrow Light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805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58813" y="1867583"/>
            <a:ext cx="10872787" cy="4330017"/>
          </a:xfrm>
        </p:spPr>
        <p:txBody>
          <a:bodyPr/>
          <a:lstStyle>
            <a:lvl1pPr>
              <a:lnSpc>
                <a:spcPts val="3500"/>
              </a:lnSpc>
              <a:defRPr sz="3500" b="1" i="0">
                <a:solidFill>
                  <a:schemeClr val="accent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  <a:lvl2pPr>
              <a:lnSpc>
                <a:spcPts val="3500"/>
              </a:lnSpc>
              <a:spcAft>
                <a:spcPts val="600"/>
              </a:spcAft>
              <a:defRPr sz="3500" b="1" i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lnSpc>
                <a:spcPts val="2200"/>
              </a:lnSpc>
              <a:defRPr sz="2000" b="0" i="0">
                <a:solidFill>
                  <a:schemeClr val="bg1"/>
                </a:solidFill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</a:t>
            </a:r>
          </a:p>
          <a:p>
            <a:pPr lvl="1"/>
            <a:r>
              <a:rPr lang="en-AU" dirty="0"/>
              <a:t>SECOND </a:t>
            </a:r>
            <a:br>
              <a:rPr lang="en-AU" dirty="0"/>
            </a:br>
            <a:r>
              <a:rPr lang="en-AU" dirty="0"/>
              <a:t>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solidFill>
                  <a:schemeClr val="bg1"/>
                </a:solidFill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275" y="388914"/>
            <a:ext cx="1205994" cy="51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511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2770" y="1854200"/>
            <a:ext cx="8268029" cy="4343400"/>
          </a:xfrm>
        </p:spPr>
        <p:txBody>
          <a:bodyPr/>
          <a:lstStyle>
            <a:lvl1pPr>
              <a:lnSpc>
                <a:spcPts val="6500"/>
              </a:lnSpc>
              <a:defRPr lang="en-US" sz="6500" b="1" i="0" kern="1200" dirty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8400" y="6519863"/>
            <a:ext cx="2743200" cy="201613"/>
          </a:xfrm>
        </p:spPr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203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871498"/>
            <a:ext cx="5183517" cy="4338802"/>
          </a:xfrm>
        </p:spPr>
        <p:txBody>
          <a:bodyPr/>
          <a:lstStyle>
            <a:lvl1pPr>
              <a:defRPr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r>
              <a:rPr lang="en-AU" dirty="0">
                <a:latin typeface="Gotham Narrow Bold" pitchFamily="50" charset="0"/>
              </a:rPr>
              <a:t>R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6348413" y="1871498"/>
            <a:ext cx="5183187" cy="4338802"/>
          </a:xfrm>
        </p:spPr>
        <p:txBody>
          <a:bodyPr/>
          <a:lstStyle>
            <a:lvl1pPr>
              <a:defRPr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173045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871498"/>
            <a:ext cx="5183517" cy="4326102"/>
          </a:xfrm>
        </p:spPr>
        <p:txBody>
          <a:bodyPr/>
          <a:lstStyle>
            <a:lvl1pPr>
              <a:defRPr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348412" y="1871663"/>
            <a:ext cx="5183187" cy="432593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84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871498"/>
            <a:ext cx="5183517" cy="4326102"/>
          </a:xfrm>
        </p:spPr>
        <p:txBody>
          <a:bodyPr/>
          <a:lstStyle>
            <a:lvl1pPr marL="0">
              <a:lnSpc>
                <a:spcPts val="1400"/>
              </a:lnSpc>
              <a:spcAft>
                <a:spcPts val="850"/>
              </a:spcAft>
              <a:defRPr sz="1200" b="1" i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  <a:lvl2pPr marL="127000" indent="-127000">
              <a:lnSpc>
                <a:spcPts val="1400"/>
              </a:lnSpc>
              <a:spcAft>
                <a:spcPts val="850"/>
              </a:spcAft>
              <a:buFont typeface="Arial" charset="0"/>
              <a:buChar char="•"/>
              <a:tabLst/>
              <a:defRPr sz="1200" b="0" i="0">
                <a:solidFill>
                  <a:schemeClr val="tx1"/>
                </a:solidFill>
                <a:latin typeface="Gotham Narrow Light" charset="0"/>
                <a:ea typeface="Gotham Narrow Light" charset="0"/>
                <a:cs typeface="Gotham Narrow Light" charset="0"/>
              </a:defRPr>
            </a:lvl2pPr>
            <a:lvl3pPr marL="0">
              <a:lnSpc>
                <a:spcPts val="1400"/>
              </a:lnSpc>
              <a:spcAft>
                <a:spcPts val="300"/>
              </a:spcAft>
              <a:defRPr sz="1200" b="0" i="0">
                <a:latin typeface="Gotham Narrow Book" charset="0"/>
                <a:ea typeface="Gotham Narrow Book" charset="0"/>
                <a:cs typeface="Gotham Narrow Book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348413" y="1871664"/>
            <a:ext cx="5183187" cy="4325940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9705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871498"/>
            <a:ext cx="5183517" cy="4326102"/>
          </a:xfrm>
        </p:spPr>
        <p:txBody>
          <a:bodyPr/>
          <a:lstStyle>
            <a:lvl1pPr marL="0">
              <a:lnSpc>
                <a:spcPts val="1400"/>
              </a:lnSpc>
              <a:spcAft>
                <a:spcPts val="0"/>
              </a:spcAft>
              <a:defRPr sz="1200" b="1" i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  <a:lvl2pPr marL="0" indent="0">
              <a:lnSpc>
                <a:spcPts val="1400"/>
              </a:lnSpc>
              <a:spcAft>
                <a:spcPts val="850"/>
              </a:spcAft>
              <a:buFont typeface="Arial" charset="0"/>
              <a:buNone/>
              <a:tabLst/>
              <a:defRPr sz="1200" b="0" i="0">
                <a:solidFill>
                  <a:schemeClr val="tx1"/>
                </a:solidFill>
                <a:latin typeface="Gotham Narrow Light" charset="0"/>
                <a:ea typeface="Gotham Narrow Light" charset="0"/>
                <a:cs typeface="Gotham Narrow Light" charset="0"/>
              </a:defRPr>
            </a:lvl2pPr>
            <a:lvl3pPr marL="0">
              <a:lnSpc>
                <a:spcPts val="1400"/>
              </a:lnSpc>
              <a:spcAft>
                <a:spcPts val="300"/>
              </a:spcAft>
              <a:defRPr sz="1200" b="0" i="0">
                <a:latin typeface="Gotham Narrow Book" charset="0"/>
                <a:ea typeface="Gotham Narrow Book" charset="0"/>
                <a:cs typeface="Gotham Narrow Book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348413" y="1871664"/>
            <a:ext cx="5183187" cy="4325940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587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8E9AC9-5446-864B-A530-3C741EF5F820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l="-585" t="-1" r="-273" b="-7"/>
          <a:stretch/>
        </p:blipFill>
        <p:spPr>
          <a:xfrm>
            <a:off x="8616280" y="411880"/>
            <a:ext cx="1716195" cy="4358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69" y="411880"/>
            <a:ext cx="1203706" cy="7215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070" y="941166"/>
            <a:ext cx="10871530" cy="687634"/>
          </a:xfrm>
        </p:spPr>
        <p:txBody>
          <a:bodyPr/>
          <a:lstStyle>
            <a:lvl1pPr>
              <a:defRPr sz="3200">
                <a:latin typeface="+mn-lt"/>
                <a:ea typeface="Gotham Narrow Book" charset="0"/>
                <a:cs typeface="Gotham Narrow Book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772816"/>
            <a:ext cx="10871529" cy="4608512"/>
          </a:xfrm>
        </p:spPr>
        <p:txBody>
          <a:bodyPr/>
          <a:lstStyle>
            <a:lvl1pPr marL="0" indent="-228600">
              <a:lnSpc>
                <a:spcPct val="150000"/>
              </a:lnSpc>
              <a:spcAft>
                <a:spcPts val="300"/>
              </a:spcAft>
              <a:buFont typeface="Arial" charset="0"/>
              <a:buChar char="•"/>
              <a:tabLst/>
              <a:defRPr sz="2400" b="0" i="0">
                <a:solidFill>
                  <a:schemeClr val="tx2"/>
                </a:solidFill>
                <a:latin typeface="+mn-lt"/>
                <a:ea typeface="Gotham Narrow Book" charset="0"/>
                <a:cs typeface="Gotham Narrow Book" charset="0"/>
              </a:defRPr>
            </a:lvl1pPr>
            <a:lvl2pPr marL="542925" indent="-217488">
              <a:lnSpc>
                <a:spcPct val="150000"/>
              </a:lnSpc>
              <a:spcAft>
                <a:spcPts val="300"/>
              </a:spcAft>
              <a:buFont typeface="Arial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  <a:ea typeface="Gotham Narrow Book" charset="0"/>
                <a:cs typeface="Gotham Narrow Book" charset="0"/>
              </a:defRPr>
            </a:lvl2pPr>
            <a:lvl3pPr marL="0">
              <a:lnSpc>
                <a:spcPts val="1400"/>
              </a:lnSpc>
              <a:spcAft>
                <a:spcPts val="300"/>
              </a:spcAft>
              <a:defRPr sz="1200" b="0" i="0">
                <a:latin typeface="Gotham Narrow Book" charset="0"/>
                <a:ea typeface="Gotham Narrow Book" charset="0"/>
                <a:cs typeface="Gotham Narrow Book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000" b="1" i="0">
                <a:latin typeface="+mn-lt"/>
                <a:ea typeface="Gotham Narrow" charset="0"/>
                <a:cs typeface="Gotham Narrow" charset="0"/>
              </a:defRPr>
            </a:lvl1pPr>
          </a:lstStyle>
          <a:p>
            <a:r>
              <a:rPr lang="en-AU" dirty="0"/>
              <a:t>PAGE </a:t>
            </a:r>
            <a:fld id="{C9EE3F8F-BFD3-9842-9D76-CADACBFBDD0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636096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4773613" y="1871498"/>
            <a:ext cx="6757987" cy="4326102"/>
          </a:xfrm>
          <a:prstGeom prst="rect">
            <a:avLst/>
          </a:prstGeom>
          <a:solidFill>
            <a:srgbClr val="F0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871498"/>
            <a:ext cx="3886529" cy="4326102"/>
          </a:xfrm>
        </p:spPr>
        <p:txBody>
          <a:bodyPr/>
          <a:lstStyle>
            <a:lvl1pPr marL="0">
              <a:lnSpc>
                <a:spcPts val="1400"/>
              </a:lnSpc>
              <a:spcAft>
                <a:spcPts val="0"/>
              </a:spcAft>
              <a:defRPr sz="1200" b="1" i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  <a:lvl2pPr marL="0" indent="0">
              <a:lnSpc>
                <a:spcPts val="1400"/>
              </a:lnSpc>
              <a:spcAft>
                <a:spcPts val="850"/>
              </a:spcAft>
              <a:buFont typeface="Arial" charset="0"/>
              <a:buNone/>
              <a:tabLst/>
              <a:defRPr sz="1200" b="0" i="0">
                <a:solidFill>
                  <a:schemeClr val="tx1"/>
                </a:solidFill>
                <a:latin typeface="Gotham Narrow Light" charset="0"/>
                <a:ea typeface="Gotham Narrow Light" charset="0"/>
                <a:cs typeface="Gotham Narrow Light" charset="0"/>
              </a:defRPr>
            </a:lvl2pPr>
            <a:lvl3pPr marL="0">
              <a:lnSpc>
                <a:spcPts val="1400"/>
              </a:lnSpc>
              <a:spcAft>
                <a:spcPts val="300"/>
              </a:spcAft>
              <a:defRPr sz="1200" b="0" i="0">
                <a:latin typeface="Gotham Narrow Book" charset="0"/>
                <a:ea typeface="Gotham Narrow Book" charset="0"/>
                <a:cs typeface="Gotham Narrow Book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4978400" y="2134263"/>
            <a:ext cx="6197600" cy="38474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13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4773613" y="1871498"/>
            <a:ext cx="6757987" cy="4326102"/>
          </a:xfrm>
          <a:prstGeom prst="rect">
            <a:avLst/>
          </a:prstGeom>
          <a:solidFill>
            <a:srgbClr val="F0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871498"/>
            <a:ext cx="3886529" cy="4326102"/>
          </a:xfrm>
        </p:spPr>
        <p:txBody>
          <a:bodyPr/>
          <a:lstStyle>
            <a:lvl1pPr marL="0">
              <a:lnSpc>
                <a:spcPts val="1400"/>
              </a:lnSpc>
              <a:spcAft>
                <a:spcPts val="850"/>
              </a:spcAft>
              <a:defRPr sz="1200" b="1" i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  <a:lvl2pPr marL="171450" indent="-171450">
              <a:lnSpc>
                <a:spcPts val="1400"/>
              </a:lnSpc>
              <a:spcAft>
                <a:spcPts val="850"/>
              </a:spcAft>
              <a:buFont typeface="Arial" charset="0"/>
              <a:buChar char="•"/>
              <a:tabLst/>
              <a:defRPr sz="1200" b="0" i="0">
                <a:solidFill>
                  <a:schemeClr val="tx1"/>
                </a:solidFill>
                <a:latin typeface="Gotham Narrow Light" charset="0"/>
                <a:ea typeface="Gotham Narrow Light" charset="0"/>
                <a:cs typeface="Gotham Narrow Light" charset="0"/>
              </a:defRPr>
            </a:lvl2pPr>
            <a:lvl3pPr marL="0">
              <a:lnSpc>
                <a:spcPts val="1400"/>
              </a:lnSpc>
              <a:spcAft>
                <a:spcPts val="300"/>
              </a:spcAft>
              <a:defRPr sz="1200" b="0" i="0">
                <a:latin typeface="Gotham Narrow Book" charset="0"/>
                <a:ea typeface="Gotham Narrow Book" charset="0"/>
                <a:cs typeface="Gotham Narrow Book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4"/>
          </p:nvPr>
        </p:nvSpPr>
        <p:spPr>
          <a:xfrm>
            <a:off x="4953000" y="2120900"/>
            <a:ext cx="6248400" cy="38735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5778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bg>
      <p:bgPr>
        <a:solidFill>
          <a:srgbClr val="F0D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044575"/>
            <a:ext cx="5183517" cy="51657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r>
              <a:rPr lang="en-AU" dirty="0">
                <a:latin typeface="Gotham Narrow Bold" pitchFamily="50" charset="0"/>
              </a:rPr>
              <a:t>R</a:t>
            </a:r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3"/>
          </p:nvPr>
        </p:nvSpPr>
        <p:spPr>
          <a:xfrm>
            <a:off x="6348413" y="1044575"/>
            <a:ext cx="5183187" cy="51657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0910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171" y="1871498"/>
            <a:ext cx="7150428" cy="1227302"/>
          </a:xfrm>
        </p:spPr>
        <p:txBody>
          <a:bodyPr/>
          <a:lstStyle>
            <a:lvl1pPr>
              <a:defRPr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60401" y="1871663"/>
            <a:ext cx="3568699" cy="286543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381171" y="3370097"/>
            <a:ext cx="3403929" cy="2827503"/>
          </a:xfrm>
        </p:spPr>
        <p:txBody>
          <a:bodyPr/>
          <a:lstStyle>
            <a:lvl1pPr>
              <a:defRPr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5"/>
          </p:nvPr>
        </p:nvSpPr>
        <p:spPr>
          <a:xfrm>
            <a:off x="8127671" y="3370097"/>
            <a:ext cx="3403929" cy="2827503"/>
          </a:xfrm>
        </p:spPr>
        <p:txBody>
          <a:bodyPr/>
          <a:lstStyle>
            <a:lvl1pPr>
              <a:defRPr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82437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60401" y="1871663"/>
            <a:ext cx="3568699" cy="125253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660401" y="3268663"/>
            <a:ext cx="3568699" cy="297973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4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4394201" y="1871663"/>
            <a:ext cx="3390899" cy="266223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4394201" y="4673600"/>
            <a:ext cx="3390899" cy="1574800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6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7950201" y="1871663"/>
            <a:ext cx="3581399" cy="437673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159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64"/>
            <a:ext cx="4405159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565" y="356258"/>
            <a:ext cx="1205994" cy="51741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901" y="1224148"/>
            <a:ext cx="3526312" cy="40104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72" y="391883"/>
            <a:ext cx="1217897" cy="5225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520" y="1634834"/>
            <a:ext cx="2959920" cy="361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499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70" y="1010537"/>
            <a:ext cx="10871529" cy="68763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70" y="1871498"/>
            <a:ext cx="10871529" cy="43084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813" y="6519864"/>
            <a:ext cx="2743200" cy="20161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00" b="1" i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8813" y="391883"/>
            <a:ext cx="4114800" cy="18256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lang="en-US" sz="700" b="1" i="0" kern="1200" dirty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8400" y="6519863"/>
            <a:ext cx="2743200" cy="20161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lang="en-US" sz="700" b="1" i="0" kern="1200" smtClean="0">
                <a:solidFill>
                  <a:schemeClr val="tx2"/>
                </a:solidFill>
                <a:latin typeface="Gotham Narrow Book" charset="0"/>
                <a:ea typeface="Gotham Narrow Book" charset="0"/>
                <a:cs typeface="Gotham Narrow Book" charset="0"/>
              </a:defRPr>
            </a:lvl1pPr>
          </a:lstStyle>
          <a:p>
            <a:r>
              <a:rPr lang="en-US"/>
              <a:t>PAGE </a:t>
            </a:r>
            <a:fld id="{C9EE3F8F-BFD3-9842-9D76-CADACBFBDD0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400" y="391883"/>
            <a:ext cx="1217897" cy="52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25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  <p:sldLayoutId id="2147483673" r:id="rId13"/>
    <p:sldLayoutId id="2147483672" r:id="rId14"/>
    <p:sldLayoutId id="2147483650" r:id="rId15"/>
    <p:sldLayoutId id="2147483675" r:id="rId16"/>
    <p:sldLayoutId id="2147483676" r:id="rId17"/>
    <p:sldLayoutId id="2147483677" r:id="rId18"/>
    <p:sldLayoutId id="2147483678" r:id="rId19"/>
    <p:sldLayoutId id="2147483682" r:id="rId20"/>
    <p:sldLayoutId id="2147483683" r:id="rId21"/>
    <p:sldLayoutId id="2147483684" r:id="rId22"/>
    <p:sldLayoutId id="2147483679" r:id="rId23"/>
    <p:sldLayoutId id="2147483680" r:id="rId24"/>
    <p:sldLayoutId id="2147483681" r:id="rId25"/>
  </p:sldLayoutIdLst>
  <p:hf hdr="0" ftr="0" dt="0"/>
  <p:txStyles>
    <p:titleStyle>
      <a:lvl1pPr algn="l" defTabSz="914400" rtl="0" eaLnBrk="1" latinLnBrk="0" hangingPunct="1">
        <a:lnSpc>
          <a:spcPts val="2700"/>
        </a:lnSpc>
        <a:spcBef>
          <a:spcPct val="0"/>
        </a:spcBef>
        <a:buNone/>
        <a:defRPr sz="2500" kern="1200">
          <a:solidFill>
            <a:schemeClr val="tx2"/>
          </a:solidFill>
          <a:latin typeface="Chronicle Text G1" pitchFamily="50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200"/>
        </a:lnSpc>
        <a:spcBef>
          <a:spcPts val="0"/>
        </a:spcBef>
        <a:spcAft>
          <a:spcPts val="1300"/>
        </a:spcAft>
        <a:buFont typeface="Arial"/>
        <a:buNone/>
        <a:defRPr sz="2000" kern="1200">
          <a:solidFill>
            <a:schemeClr val="accent1"/>
          </a:solidFill>
          <a:latin typeface="Chronicle Text G1" pitchFamily="50" charset="0"/>
          <a:ea typeface="+mn-ea"/>
          <a:cs typeface="+mn-cs"/>
        </a:defRPr>
      </a:lvl1pPr>
      <a:lvl2pPr marL="0" indent="0" algn="l" defTabSz="914400" rtl="0" eaLnBrk="1" latinLnBrk="0" hangingPunct="1">
        <a:lnSpc>
          <a:spcPts val="1400"/>
        </a:lnSpc>
        <a:spcBef>
          <a:spcPts val="0"/>
        </a:spcBef>
        <a:buFont typeface="Arial"/>
        <a:buNone/>
        <a:tabLst/>
        <a:defRPr sz="1200" b="1" i="0" kern="1200">
          <a:solidFill>
            <a:schemeClr val="tx2"/>
          </a:solidFill>
          <a:latin typeface="Gotham Narrow Bold" pitchFamily="50" charset="0"/>
          <a:ea typeface="Gotham Narrow Bold" pitchFamily="50" charset="0"/>
          <a:cs typeface="Gotham Narrow Bold" pitchFamily="50" charset="0"/>
        </a:defRPr>
      </a:lvl2pPr>
      <a:lvl3pPr marL="11113" indent="0" algn="l" defTabSz="914400" rtl="0" eaLnBrk="1" latinLnBrk="0" hangingPunct="1">
        <a:lnSpc>
          <a:spcPts val="1400"/>
        </a:lnSpc>
        <a:spcBef>
          <a:spcPts val="0"/>
        </a:spcBef>
        <a:spcAft>
          <a:spcPts val="850"/>
        </a:spcAft>
        <a:buFont typeface="Arial"/>
        <a:buNone/>
        <a:tabLst/>
        <a:defRPr sz="1200" b="0" i="0" kern="1200">
          <a:solidFill>
            <a:schemeClr val="tx1"/>
          </a:solidFill>
          <a:latin typeface="Gotham Narrow Light" charset="0"/>
          <a:ea typeface="Gotham Narrow Light" charset="0"/>
          <a:cs typeface="Gotham Narrow Light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Chronicle Text G1 Roman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Chronicle Text G1 Roman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15" userDrawn="1">
          <p15:clr>
            <a:srgbClr val="F26B43"/>
          </p15:clr>
        </p15:guide>
        <p15:guide id="3" orient="horz" pos="4107" userDrawn="1">
          <p15:clr>
            <a:srgbClr val="F26B43"/>
          </p15:clr>
        </p15:guide>
        <p15:guide id="4" orient="horz" pos="640" userDrawn="1">
          <p15:clr>
            <a:srgbClr val="F26B43"/>
          </p15:clr>
        </p15:guide>
        <p15:guide id="5" pos="7264" userDrawn="1">
          <p15:clr>
            <a:srgbClr val="F26B43"/>
          </p15:clr>
        </p15:guide>
        <p15:guide id="6" pos="3681" userDrawn="1">
          <p15:clr>
            <a:srgbClr val="F26B43"/>
          </p15:clr>
        </p15:guide>
        <p15:guide id="7" pos="3999" userDrawn="1">
          <p15:clr>
            <a:srgbClr val="F26B43"/>
          </p15:clr>
        </p15:guide>
        <p15:guide id="8" orient="horz" pos="3904" userDrawn="1">
          <p15:clr>
            <a:srgbClr val="F26B43"/>
          </p15:clr>
        </p15:guide>
        <p15:guide id="9" orient="horz" pos="1072" userDrawn="1">
          <p15:clr>
            <a:srgbClr val="F26B43"/>
          </p15:clr>
        </p15:guide>
        <p15:guide id="10" orient="horz" pos="116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"/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0.t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19.xml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0.tif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5431" y="1196752"/>
            <a:ext cx="10265105" cy="1655192"/>
          </a:xfrm>
        </p:spPr>
        <p:txBody>
          <a:bodyPr/>
          <a:lstStyle/>
          <a:p>
            <a:pPr algn="l"/>
            <a:r>
              <a:rPr lang="en-AU" sz="3600" dirty="0">
                <a:latin typeface="+mn-lt"/>
              </a:rPr>
              <a:t>Next-generation Latent Fingermark Detection Using Functionalised Silicon Oxide Nanoparticles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55430" y="3015450"/>
            <a:ext cx="10872000" cy="306034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ts val="6500"/>
              </a:lnSpc>
              <a:spcBef>
                <a:spcPct val="0"/>
              </a:spcBef>
              <a:buNone/>
              <a:defRPr sz="6500" b="1" i="0" kern="120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AU" sz="2000" b="0" dirty="0">
                <a:latin typeface="+mn-lt"/>
                <a:ea typeface="Gotham Narrow Book" charset="0"/>
                <a:cs typeface="Gotham Narrow Book" charset="0"/>
              </a:rPr>
              <a:t>Timothy Lee</a:t>
            </a:r>
          </a:p>
          <a:p>
            <a:pPr algn="l">
              <a:lnSpc>
                <a:spcPct val="100000"/>
              </a:lnSpc>
            </a:pPr>
            <a:endParaRPr lang="en-AU" sz="2000" b="0" dirty="0">
              <a:latin typeface="+mn-lt"/>
              <a:ea typeface="Gotham Narrow Book" charset="0"/>
              <a:cs typeface="Gotham Narrow Book" charset="0"/>
            </a:endParaRPr>
          </a:p>
          <a:p>
            <a:pPr algn="l">
              <a:lnSpc>
                <a:spcPct val="100000"/>
              </a:lnSpc>
            </a:pPr>
            <a:r>
              <a:rPr lang="en-AU" sz="1600" b="0" dirty="0">
                <a:latin typeface="+mn-lt"/>
                <a:ea typeface="Gotham Narrow Book" charset="0"/>
                <a:cs typeface="Gotham Narrow Book" charset="0"/>
              </a:rPr>
              <a:t>PhD Candidate</a:t>
            </a:r>
          </a:p>
          <a:p>
            <a:pPr algn="l">
              <a:lnSpc>
                <a:spcPct val="100000"/>
              </a:lnSpc>
            </a:pPr>
            <a:r>
              <a:rPr lang="en-AU" sz="1600" b="0" dirty="0">
                <a:latin typeface="+mn-lt"/>
                <a:ea typeface="Gotham Narrow Book" charset="0"/>
                <a:cs typeface="Gotham Narrow Book" charset="0"/>
              </a:rPr>
              <a:t>Western Sydney University, School of Science and Health</a:t>
            </a:r>
          </a:p>
          <a:p>
            <a:pPr algn="l">
              <a:lnSpc>
                <a:spcPct val="100000"/>
              </a:lnSpc>
            </a:pPr>
            <a:endParaRPr lang="en-AU" sz="2000" b="0" dirty="0">
              <a:latin typeface="+mn-lt"/>
              <a:ea typeface="Gotham Narrow Book" charset="0"/>
              <a:cs typeface="Gotham Narrow Book" charset="0"/>
            </a:endParaRPr>
          </a:p>
          <a:p>
            <a:pPr algn="l">
              <a:lnSpc>
                <a:spcPct val="100000"/>
              </a:lnSpc>
            </a:pP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Prof.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Chris Lennard </a:t>
            </a:r>
            <a:r>
              <a:rPr lang="en-AU" sz="1800" b="0" baseline="30000" dirty="0">
                <a:latin typeface="+mn-lt"/>
                <a:ea typeface="Gotham Narrow Book" charset="0"/>
                <a:cs typeface="Gotham Narrow Book" charset="0"/>
              </a:rPr>
              <a:t>1</a:t>
            </a:r>
          </a:p>
          <a:p>
            <a:pPr algn="l">
              <a:lnSpc>
                <a:spcPct val="100000"/>
              </a:lnSpc>
            </a:pP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Prof.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Claude Roux </a:t>
            </a:r>
            <a:r>
              <a:rPr lang="en-AU" sz="1800" b="0" baseline="30000" dirty="0">
                <a:latin typeface="+mn-lt"/>
                <a:ea typeface="Gotham Narrow Book" charset="0"/>
                <a:cs typeface="Gotham Narrow Book" charset="0"/>
              </a:rPr>
              <a:t>2</a:t>
            </a:r>
            <a:endParaRPr lang="en-AU" sz="1800" b="0" dirty="0">
              <a:latin typeface="+mn-lt"/>
              <a:ea typeface="Gotham Narrow Book" charset="0"/>
              <a:cs typeface="Gotham Narrow Book" charset="0"/>
            </a:endParaRPr>
          </a:p>
          <a:p>
            <a:pPr algn="l">
              <a:lnSpc>
                <a:spcPct val="100000"/>
              </a:lnSpc>
            </a:pP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Dr Sébastien </a:t>
            </a: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Moret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</a:t>
            </a:r>
            <a:r>
              <a:rPr lang="en-AU" sz="1800" b="0" baseline="30000" dirty="0">
                <a:latin typeface="+mn-lt"/>
                <a:ea typeface="Gotham Narrow Book" charset="0"/>
                <a:cs typeface="Gotham Narrow Book" charset="0"/>
              </a:rPr>
              <a:t>2</a:t>
            </a:r>
          </a:p>
          <a:p>
            <a:pPr algn="l">
              <a:lnSpc>
                <a:spcPct val="100000"/>
              </a:lnSpc>
            </a:pP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Dr </a:t>
            </a: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Fehmida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</a:t>
            </a: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Kanodarwala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</a:t>
            </a:r>
            <a:r>
              <a:rPr lang="en-AU" sz="1800" b="0" baseline="30000" dirty="0">
                <a:latin typeface="+mn-lt"/>
                <a:ea typeface="Gotham Narrow Book" charset="0"/>
                <a:cs typeface="Gotham Narrow Book" charset="0"/>
              </a:rPr>
              <a:t>2</a:t>
            </a:r>
          </a:p>
          <a:p>
            <a:pPr algn="l">
              <a:lnSpc>
                <a:spcPct val="100000"/>
              </a:lnSpc>
            </a:pP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Dr </a:t>
            </a: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Xanthe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Spindler </a:t>
            </a:r>
            <a:r>
              <a:rPr lang="en-AU" sz="1800" b="0" baseline="30000" dirty="0">
                <a:latin typeface="+mn-lt"/>
                <a:ea typeface="Gotham Narrow Book" charset="0"/>
                <a:cs typeface="Gotham Narrow Book" charset="0"/>
              </a:rPr>
              <a:t>2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</a:t>
            </a:r>
            <a:endParaRPr lang="en-AU" sz="1800" b="0" baseline="30000" dirty="0">
              <a:latin typeface="+mn-lt"/>
              <a:ea typeface="Gotham Narrow Book" charset="0"/>
              <a:cs typeface="Gotham Narrow Book" charset="0"/>
            </a:endParaRPr>
          </a:p>
          <a:p>
            <a:pPr algn="l">
              <a:lnSpc>
                <a:spcPct val="100000"/>
              </a:lnSpc>
            </a:pP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Dr Val </a:t>
            </a: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Spikmans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</a:t>
            </a:r>
            <a:r>
              <a:rPr lang="en-AU" sz="1800" b="0" baseline="30000" dirty="0">
                <a:latin typeface="+mn-lt"/>
                <a:ea typeface="Gotham Narrow Book" charset="0"/>
                <a:cs typeface="Gotham Narrow Book" charset="0"/>
              </a:rPr>
              <a:t>1</a:t>
            </a:r>
          </a:p>
          <a:p>
            <a:pPr algn="l">
              <a:lnSpc>
                <a:spcPct val="100000"/>
              </a:lnSpc>
            </a:pPr>
            <a:endParaRPr lang="en-AU" sz="2000" b="0" dirty="0">
              <a:latin typeface="+mn-lt"/>
              <a:ea typeface="Gotham Narrow Book" charset="0"/>
              <a:cs typeface="Gotham Narrow Book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55430" y="6418324"/>
            <a:ext cx="10871999" cy="34190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ts val="6500"/>
              </a:lnSpc>
              <a:spcBef>
                <a:spcPct val="0"/>
              </a:spcBef>
              <a:buNone/>
              <a:defRPr sz="6500" b="1" i="0" kern="120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AU" sz="1600" b="0" dirty="0">
                <a:latin typeface="+mn-lt"/>
                <a:ea typeface="Gotham Narrow Book" charset="0"/>
                <a:cs typeface="Gotham Narrow Book" charset="0"/>
              </a:rPr>
              <a:t>ANZFSS NSW Branch Meeting – 10 October 2018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951985" y="5427718"/>
            <a:ext cx="5575444" cy="66557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ts val="6500"/>
              </a:lnSpc>
              <a:spcBef>
                <a:spcPct val="0"/>
              </a:spcBef>
              <a:buNone/>
              <a:defRPr sz="6500" b="1" i="0" kern="120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en-AU" sz="1600" b="0" i="1" baseline="30000" dirty="0">
                <a:latin typeface="+mn-lt"/>
                <a:ea typeface="Gotham Narrow Book" charset="0"/>
                <a:cs typeface="Gotham Narrow Book" charset="0"/>
              </a:rPr>
              <a:t>1</a:t>
            </a:r>
            <a:r>
              <a:rPr lang="en-AU" sz="1600" b="0" i="1" dirty="0">
                <a:latin typeface="+mn-lt"/>
                <a:ea typeface="Gotham Narrow Book" charset="0"/>
                <a:cs typeface="Gotham Narrow Book" charset="0"/>
              </a:rPr>
              <a:t> Western Sydney University, School of Science and Health</a:t>
            </a:r>
          </a:p>
          <a:p>
            <a:pPr algn="r">
              <a:lnSpc>
                <a:spcPct val="100000"/>
              </a:lnSpc>
            </a:pPr>
            <a:r>
              <a:rPr lang="en-AU" sz="1600" b="0" i="1" baseline="30000" dirty="0">
                <a:latin typeface="+mn-lt"/>
                <a:ea typeface="Gotham Narrow Book" charset="0"/>
                <a:cs typeface="Gotham Narrow Book" charset="0"/>
              </a:rPr>
              <a:t>2</a:t>
            </a:r>
            <a:r>
              <a:rPr lang="en-AU" sz="1600" b="0" i="1" dirty="0">
                <a:latin typeface="+mn-lt"/>
                <a:ea typeface="Gotham Narrow Book" charset="0"/>
                <a:cs typeface="Gotham Narrow Book" charset="0"/>
              </a:rPr>
              <a:t> University of Technology Sydney, Centre for Forensic Science </a:t>
            </a:r>
          </a:p>
        </p:txBody>
      </p:sp>
    </p:spTree>
    <p:extLst>
      <p:ext uri="{BB962C8B-B14F-4D97-AF65-F5344CB8AC3E}">
        <p14:creationId xmlns:p14="http://schemas.microsoft.com/office/powerpoint/2010/main" val="2144155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Why Silicon Oxide Nanoparticles?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1774" indent="-231774"/>
            <a:r>
              <a:rPr lang="en-AU" dirty="0"/>
              <a:t>Increasing research interest for latent </a:t>
            </a:r>
            <a:r>
              <a:rPr lang="en-AU" dirty="0" err="1"/>
              <a:t>fingermark</a:t>
            </a:r>
            <a:r>
              <a:rPr lang="en-AU" dirty="0"/>
              <a:t> detection in the past decade</a:t>
            </a:r>
          </a:p>
          <a:p>
            <a:r>
              <a:rPr lang="en-AU" dirty="0"/>
              <a:t>Small size</a:t>
            </a:r>
          </a:p>
          <a:p>
            <a:pPr lvl="1"/>
            <a:r>
              <a:rPr lang="en-AU" dirty="0"/>
              <a:t>Average diameter of around 70 – 80 nm (via reversed micro-emulsion synthesis)</a:t>
            </a:r>
            <a:r>
              <a:rPr lang="en-AU" baseline="30000" dirty="0"/>
              <a:t>[1,2]</a:t>
            </a:r>
          </a:p>
          <a:p>
            <a:r>
              <a:rPr lang="en-AU" dirty="0"/>
              <a:t>Versatile modifiable surface</a:t>
            </a:r>
          </a:p>
          <a:p>
            <a:pPr lvl="1"/>
            <a:r>
              <a:rPr lang="en-AU" dirty="0"/>
              <a:t>External layer of silanol (Si-OH) and siloxane (Si-O-Si) groups</a:t>
            </a:r>
            <a:r>
              <a:rPr lang="en-AU" baseline="30000" dirty="0"/>
              <a:t>[3]</a:t>
            </a:r>
          </a:p>
          <a:p>
            <a:r>
              <a:rPr lang="en-AU" dirty="0"/>
              <a:t>Extended optical properties</a:t>
            </a:r>
          </a:p>
          <a:p>
            <a:pPr lvl="1"/>
            <a:r>
              <a:rPr lang="en-AU" dirty="0"/>
              <a:t>Potential of using a variety of dye molecules in their inner structure</a:t>
            </a:r>
            <a:r>
              <a:rPr lang="en-AU" baseline="30000" dirty="0"/>
              <a:t>[1]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/>
              <a:t>PAGE </a:t>
            </a:r>
            <a:fld id="{C9EE3F8F-BFD3-9842-9D76-CADACBFBDD00}" type="slidenum">
              <a:rPr lang="en-AU" smtClean="0"/>
              <a:pPr/>
              <a:t>1</a:t>
            </a:fld>
            <a:endParaRPr lang="en-A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2706B3-1097-4844-B538-595C870D4C6E}"/>
              </a:ext>
            </a:extLst>
          </p:cNvPr>
          <p:cNvSpPr txBox="1"/>
          <p:nvPr/>
        </p:nvSpPr>
        <p:spPr>
          <a:xfrm>
            <a:off x="660070" y="6075145"/>
            <a:ext cx="9793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1.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Moret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S.,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Bécue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A. &amp;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Champod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C. 2014, </a:t>
            </a:r>
            <a:r>
              <a:rPr lang="en-AU" sz="1200" i="1" dirty="0">
                <a:ea typeface="Gotham Narrow Book" charset="0"/>
                <a:cs typeface="Arial" panose="020B0604020202020204" pitchFamily="34" charset="0"/>
              </a:rPr>
              <a:t>Nanotechnology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vol. 25, no. 42,</a:t>
            </a:r>
            <a:r>
              <a:rPr lang="en-AU" sz="1200" b="1" dirty="0">
                <a:ea typeface="Gotham Narrow Book" charset="0"/>
                <a:cs typeface="Arial" panose="020B0604020202020204" pitchFamily="34" charset="0"/>
              </a:rPr>
              <a:t> 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p. 425502.</a:t>
            </a:r>
          </a:p>
          <a:p>
            <a:pPr algn="just"/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2.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Moret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S.,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Bécue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A. &amp;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Champod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C. 2016, </a:t>
            </a:r>
            <a:r>
              <a:rPr lang="en-AU" sz="1200" i="1" dirty="0">
                <a:ea typeface="Gotham Narrow Book" charset="0"/>
                <a:cs typeface="Arial" panose="020B0604020202020204" pitchFamily="34" charset="0"/>
              </a:rPr>
              <a:t>Forensic Science International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vol. 259, pp. 10-8.</a:t>
            </a:r>
          </a:p>
          <a:p>
            <a:pPr algn="just"/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3.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Bécue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A. &amp;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Cantú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A. 2012, </a:t>
            </a:r>
            <a:r>
              <a:rPr lang="en-AU" sz="1200" i="1" dirty="0">
                <a:ea typeface="Gotham Narrow Book" charset="0"/>
                <a:cs typeface="Arial" panose="020B0604020202020204" pitchFamily="34" charset="0"/>
              </a:rPr>
              <a:t>Lee and </a:t>
            </a:r>
            <a:r>
              <a:rPr lang="en-AU" sz="1200" i="1" dirty="0" err="1">
                <a:ea typeface="Gotham Narrow Book" charset="0"/>
                <a:cs typeface="Arial" panose="020B0604020202020204" pitchFamily="34" charset="0"/>
              </a:rPr>
              <a:t>Gaensslen's</a:t>
            </a:r>
            <a:r>
              <a:rPr lang="en-AU" sz="1200" i="1" dirty="0">
                <a:ea typeface="Gotham Narrow Book" charset="0"/>
                <a:cs typeface="Arial" panose="020B0604020202020204" pitchFamily="34" charset="0"/>
              </a:rPr>
              <a:t> Advances in Fingerprint Technology, Third Edition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CRC Press, pp. 307-80.</a:t>
            </a:r>
          </a:p>
        </p:txBody>
      </p:sp>
    </p:spTree>
    <p:extLst>
      <p:ext uri="{BB962C8B-B14F-4D97-AF65-F5344CB8AC3E}">
        <p14:creationId xmlns:p14="http://schemas.microsoft.com/office/powerpoint/2010/main" val="427092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40123-DFC6-004A-9457-930E32038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32430-5D82-3845-9E2E-ECB87456F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1775" indent="-231775"/>
            <a:r>
              <a:rPr lang="en-AU" dirty="0"/>
              <a:t>An insight into the use of silicon oxide nanoparticles (SiO</a:t>
            </a:r>
            <a:r>
              <a:rPr lang="en-AU" baseline="-25000" dirty="0"/>
              <a:t>2</a:t>
            </a:r>
            <a:r>
              <a:rPr lang="en-AU" dirty="0"/>
              <a:t> NPs) for latent </a:t>
            </a:r>
            <a:r>
              <a:rPr lang="en-AU" dirty="0" err="1"/>
              <a:t>fingermark</a:t>
            </a:r>
            <a:r>
              <a:rPr lang="en-AU" dirty="0"/>
              <a:t> detection was published in 2016</a:t>
            </a:r>
            <a:r>
              <a:rPr lang="en-AU" baseline="30000" dirty="0"/>
              <a:t>[2]</a:t>
            </a:r>
            <a:endParaRPr lang="en-AU" dirty="0"/>
          </a:p>
          <a:p>
            <a:endParaRPr lang="en-AU" dirty="0"/>
          </a:p>
          <a:p>
            <a:pPr marL="231775" indent="-231775"/>
            <a:r>
              <a:rPr lang="en-AU" dirty="0"/>
              <a:t>A </a:t>
            </a:r>
            <a:r>
              <a:rPr lang="en-AU" dirty="0" err="1"/>
              <a:t>RuBpy</a:t>
            </a:r>
            <a:r>
              <a:rPr lang="en-AU" dirty="0"/>
              <a:t>-doped CES-functionalised SiO</a:t>
            </a:r>
            <a:r>
              <a:rPr lang="en-AU" baseline="-25000" dirty="0"/>
              <a:t>2</a:t>
            </a:r>
            <a:r>
              <a:rPr lang="en-AU" dirty="0"/>
              <a:t> NP reagent was proposed</a:t>
            </a:r>
          </a:p>
          <a:p>
            <a:endParaRPr lang="en-US" dirty="0"/>
          </a:p>
          <a:p>
            <a:r>
              <a:rPr lang="en-AU" dirty="0"/>
              <a:t>A set of detection parameters was suggested for application</a:t>
            </a:r>
          </a:p>
          <a:p>
            <a:pPr lvl="1"/>
            <a:r>
              <a:rPr lang="en-AU" dirty="0"/>
              <a:t>A working formulation with the use of the functionalised NPs to detect latent </a:t>
            </a:r>
            <a:r>
              <a:rPr lang="en-AU" dirty="0" err="1"/>
              <a:t>fingermarks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45057C-E497-7C43-9242-B2E4A7E22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2</a:t>
            </a:fld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544A9A-6554-FB4E-9761-87A67B6967FC}"/>
              </a:ext>
            </a:extLst>
          </p:cNvPr>
          <p:cNvSpPr txBox="1"/>
          <p:nvPr/>
        </p:nvSpPr>
        <p:spPr>
          <a:xfrm>
            <a:off x="660070" y="6439999"/>
            <a:ext cx="10044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200" dirty="0">
                <a:ea typeface="Gotham Narrow Book" charset="0"/>
                <a:cs typeface="Gotham Narrow Book" charset="0"/>
              </a:rPr>
              <a:t>2. </a:t>
            </a:r>
            <a:r>
              <a:rPr lang="en-AU" sz="1200" dirty="0" err="1">
                <a:ea typeface="Gotham Narrow Book" charset="0"/>
                <a:cs typeface="Gotham Narrow Book" charset="0"/>
              </a:rPr>
              <a:t>Moret</a:t>
            </a:r>
            <a:r>
              <a:rPr lang="en-AU" sz="1200" dirty="0">
                <a:ea typeface="Gotham Narrow Book" charset="0"/>
                <a:cs typeface="Gotham Narrow Book" charset="0"/>
              </a:rPr>
              <a:t>, S., </a:t>
            </a:r>
            <a:r>
              <a:rPr lang="en-AU" sz="1200" dirty="0" err="1">
                <a:ea typeface="Gotham Narrow Book" charset="0"/>
                <a:cs typeface="Gotham Narrow Book" charset="0"/>
              </a:rPr>
              <a:t>Bécue</a:t>
            </a:r>
            <a:r>
              <a:rPr lang="en-AU" sz="1200" dirty="0">
                <a:ea typeface="Gotham Narrow Book" charset="0"/>
                <a:cs typeface="Gotham Narrow Book" charset="0"/>
              </a:rPr>
              <a:t>, A. &amp; </a:t>
            </a:r>
            <a:r>
              <a:rPr lang="en-AU" sz="1200" dirty="0" err="1">
                <a:ea typeface="Gotham Narrow Book" charset="0"/>
                <a:cs typeface="Gotham Narrow Book" charset="0"/>
              </a:rPr>
              <a:t>Champod</a:t>
            </a:r>
            <a:r>
              <a:rPr lang="en-AU" sz="1200" dirty="0">
                <a:ea typeface="Gotham Narrow Book" charset="0"/>
                <a:cs typeface="Gotham Narrow Book" charset="0"/>
              </a:rPr>
              <a:t>, C. 2016, </a:t>
            </a:r>
            <a:r>
              <a:rPr lang="en-AU" sz="1200" i="1" dirty="0">
                <a:ea typeface="Gotham Narrow Book" charset="0"/>
                <a:cs typeface="Gotham Narrow Book" charset="0"/>
              </a:rPr>
              <a:t>Forensic Science International</a:t>
            </a:r>
            <a:r>
              <a:rPr lang="en-AU" sz="1200" dirty="0">
                <a:ea typeface="Gotham Narrow Book" charset="0"/>
                <a:cs typeface="Gotham Narrow Book" charset="0"/>
              </a:rPr>
              <a:t>, vol. 259, pp. 10-8.</a:t>
            </a:r>
          </a:p>
        </p:txBody>
      </p:sp>
    </p:spTree>
    <p:extLst>
      <p:ext uri="{BB962C8B-B14F-4D97-AF65-F5344CB8AC3E}">
        <p14:creationId xmlns:p14="http://schemas.microsoft.com/office/powerpoint/2010/main" val="1742091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02E20-3D72-644E-AEC0-330D9987F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Research Aims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BD4ED-F358-8C49-9382-A5A3C0C36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772816"/>
            <a:ext cx="10871529" cy="4608512"/>
          </a:xfrm>
        </p:spPr>
        <p:txBody>
          <a:bodyPr/>
          <a:lstStyle/>
          <a:p>
            <a:pPr marL="231774" indent="-231774"/>
            <a:r>
              <a:rPr lang="en-AU" dirty="0"/>
              <a:t>Design and synthesise a novel SiO</a:t>
            </a:r>
            <a:r>
              <a:rPr lang="en-AU" baseline="-25000" dirty="0"/>
              <a:t>2</a:t>
            </a:r>
            <a:r>
              <a:rPr lang="en-AU" dirty="0"/>
              <a:t>-based NPs for improved </a:t>
            </a:r>
            <a:r>
              <a:rPr lang="en-AU" dirty="0" err="1"/>
              <a:t>fingermark</a:t>
            </a:r>
            <a:r>
              <a:rPr lang="en-AU" dirty="0"/>
              <a:t> detection</a:t>
            </a:r>
          </a:p>
          <a:p>
            <a:pPr indent="0">
              <a:buNone/>
            </a:pPr>
            <a:endParaRPr lang="en-AU" dirty="0"/>
          </a:p>
          <a:p>
            <a:pPr marL="231774" indent="-231774"/>
            <a:r>
              <a:rPr lang="en-AU" dirty="0"/>
              <a:t>Optimise and validate the technique for latent </a:t>
            </a:r>
            <a:r>
              <a:rPr lang="en-AU" dirty="0" err="1"/>
              <a:t>fingermark</a:t>
            </a:r>
            <a:r>
              <a:rPr lang="en-AU" dirty="0"/>
              <a:t> detection</a:t>
            </a:r>
          </a:p>
          <a:p>
            <a:endParaRPr lang="en-AU" dirty="0"/>
          </a:p>
          <a:p>
            <a:pPr marL="231774" indent="-219074"/>
            <a:r>
              <a:rPr lang="en-AU" dirty="0"/>
              <a:t>The novel and validated technique will be applicable in standard police laboratories as a user-friendly latent </a:t>
            </a:r>
            <a:r>
              <a:rPr lang="en-AU" dirty="0" err="1"/>
              <a:t>fingermark</a:t>
            </a:r>
            <a:r>
              <a:rPr lang="en-AU" dirty="0"/>
              <a:t> detection method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B24BE-33C0-FA40-A755-EC5E21665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3</a:t>
            </a:fld>
            <a:endParaRPr lang="en-AU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35FB4B5-4B67-2444-8534-8593E128D8BD}"/>
              </a:ext>
            </a:extLst>
          </p:cNvPr>
          <p:cNvSpPr txBox="1">
            <a:spLocks/>
          </p:cNvSpPr>
          <p:nvPr/>
        </p:nvSpPr>
        <p:spPr>
          <a:xfrm>
            <a:off x="660071" y="1772816"/>
            <a:ext cx="10871529" cy="46085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-228600" algn="l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tabLst/>
              <a:defRPr sz="2400" b="0" i="0" kern="1200">
                <a:solidFill>
                  <a:schemeClr val="tx2"/>
                </a:solidFill>
                <a:latin typeface="+mn-lt"/>
                <a:ea typeface="Gotham Narrow Book" charset="0"/>
                <a:cs typeface="Gotham Narrow Book" charset="0"/>
              </a:defRPr>
            </a:lvl1pPr>
            <a:lvl2pPr marL="542925" indent="-217488" algn="l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 typeface="Arial" charset="0"/>
              <a:buChar char="•"/>
              <a:tabLst/>
              <a:defRPr sz="1800" b="0" i="0" kern="1200">
                <a:solidFill>
                  <a:schemeClr val="tx1"/>
                </a:solidFill>
                <a:latin typeface="+mn-lt"/>
                <a:ea typeface="Gotham Narrow Book" charset="0"/>
                <a:cs typeface="Gotham Narrow Book" charset="0"/>
              </a:defRPr>
            </a:lvl2pPr>
            <a:lvl3pPr marL="0" indent="0" algn="l" defTabSz="914400" rtl="0" eaLnBrk="1" latinLnBrk="0" hangingPunct="1">
              <a:lnSpc>
                <a:spcPts val="14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  <a:tabLst/>
              <a:defRPr sz="1200" b="0" i="0" kern="1200">
                <a:solidFill>
                  <a:schemeClr val="tx1"/>
                </a:solidFill>
                <a:latin typeface="Gotham Narrow Book" charset="0"/>
                <a:ea typeface="Gotham Narrow Book" charset="0"/>
                <a:cs typeface="Gotham Narrow Book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Chronicle Text G1 Roman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Chronicle Text G1 Roman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1774" indent="-231774"/>
            <a:r>
              <a:rPr lang="en-AU" dirty="0"/>
              <a:t>Make something new</a:t>
            </a:r>
          </a:p>
          <a:p>
            <a:pPr marL="231774" indent="-231774"/>
            <a:endParaRPr lang="en-AU" dirty="0"/>
          </a:p>
          <a:p>
            <a:pPr marL="231774" indent="-231774"/>
            <a:r>
              <a:rPr lang="en-AU" dirty="0"/>
              <a:t>Make it work</a:t>
            </a:r>
          </a:p>
          <a:p>
            <a:endParaRPr lang="en-AU" dirty="0"/>
          </a:p>
          <a:p>
            <a:pPr marL="231774" indent="-219074"/>
            <a:r>
              <a:rPr lang="en-AU" dirty="0"/>
              <a:t>Make it better and actually usable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DBCC45C-7D7B-EB48-B796-4B98D05F5B45}"/>
              </a:ext>
            </a:extLst>
          </p:cNvPr>
          <p:cNvSpPr txBox="1">
            <a:spLocks/>
          </p:cNvSpPr>
          <p:nvPr/>
        </p:nvSpPr>
        <p:spPr>
          <a:xfrm>
            <a:off x="660070" y="939600"/>
            <a:ext cx="10871530" cy="68763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ts val="27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n-lt"/>
                <a:ea typeface="Gotham Narrow Book" charset="0"/>
                <a:cs typeface="Gotham Narrow Book" charset="0"/>
              </a:defRPr>
            </a:lvl1pPr>
          </a:lstStyle>
          <a:p>
            <a:r>
              <a:rPr lang="en-AU" dirty="0"/>
              <a:t>Research in a Nutshell – TL;DL Version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17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59A83-1193-A846-8825-734FE6527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Concentration of the Nanoparticles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4B7D6-0FDE-7242-9BCF-0C49FA925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772816"/>
            <a:ext cx="10871529" cy="4608512"/>
          </a:xfrm>
        </p:spPr>
        <p:txBody>
          <a:bodyPr/>
          <a:lstStyle/>
          <a:p>
            <a:r>
              <a:rPr lang="en-AU" dirty="0"/>
              <a:t>The functionalised NPs are diluted by half in the working formulation</a:t>
            </a:r>
            <a:r>
              <a:rPr lang="en-AU" baseline="30000" dirty="0"/>
              <a:t>[2]</a:t>
            </a:r>
            <a:endParaRPr lang="en-AU" dirty="0"/>
          </a:p>
          <a:p>
            <a:pPr lvl="1"/>
            <a:r>
              <a:rPr lang="en-AU" dirty="0"/>
              <a:t>How much is actually enough to detect latent </a:t>
            </a:r>
            <a:r>
              <a:rPr lang="en-AU" dirty="0" err="1"/>
              <a:t>fingermarks</a:t>
            </a:r>
            <a:r>
              <a:rPr lang="en-AU" dirty="0"/>
              <a:t>?</a:t>
            </a:r>
          </a:p>
          <a:p>
            <a:pPr lvl="1"/>
            <a:r>
              <a:rPr lang="en-AU" dirty="0"/>
              <a:t>An optimum concentration</a:t>
            </a:r>
          </a:p>
          <a:p>
            <a:endParaRPr lang="en-US" dirty="0"/>
          </a:p>
          <a:p>
            <a:r>
              <a:rPr lang="en-US" dirty="0"/>
              <a:t>Different NP concentrations were compared against the published formulation</a:t>
            </a:r>
            <a:r>
              <a:rPr lang="en-US" baseline="30000" dirty="0"/>
              <a:t>[2]</a:t>
            </a:r>
          </a:p>
          <a:p>
            <a:pPr lvl="1"/>
            <a:r>
              <a:rPr lang="en-US" dirty="0"/>
              <a:t>4x, 10x, 20x, 40x, 80x and 200x dilutions of the NPs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B181A-D655-8F45-864C-48D551CD7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4</a:t>
            </a:fld>
            <a:endParaRPr lang="en-A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3ABA96-6EFB-A042-B64F-B97904443B40}"/>
              </a:ext>
            </a:extLst>
          </p:cNvPr>
          <p:cNvSpPr txBox="1"/>
          <p:nvPr/>
        </p:nvSpPr>
        <p:spPr>
          <a:xfrm>
            <a:off x="660070" y="6444477"/>
            <a:ext cx="10044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200" dirty="0">
                <a:ea typeface="Gotham Narrow Book" charset="0"/>
                <a:cs typeface="Gotham Narrow Book" charset="0"/>
              </a:rPr>
              <a:t>2. </a:t>
            </a:r>
            <a:r>
              <a:rPr lang="en-AU" sz="1200" dirty="0" err="1">
                <a:ea typeface="Gotham Narrow Book" charset="0"/>
                <a:cs typeface="Gotham Narrow Book" charset="0"/>
              </a:rPr>
              <a:t>Moret</a:t>
            </a:r>
            <a:r>
              <a:rPr lang="en-AU" sz="1200" dirty="0">
                <a:ea typeface="Gotham Narrow Book" charset="0"/>
                <a:cs typeface="Gotham Narrow Book" charset="0"/>
              </a:rPr>
              <a:t>, S., </a:t>
            </a:r>
            <a:r>
              <a:rPr lang="en-AU" sz="1200" dirty="0" err="1">
                <a:ea typeface="Gotham Narrow Book" charset="0"/>
                <a:cs typeface="Gotham Narrow Book" charset="0"/>
              </a:rPr>
              <a:t>Bécue</a:t>
            </a:r>
            <a:r>
              <a:rPr lang="en-AU" sz="1200" dirty="0">
                <a:ea typeface="Gotham Narrow Book" charset="0"/>
                <a:cs typeface="Gotham Narrow Book" charset="0"/>
              </a:rPr>
              <a:t>, A. &amp; </a:t>
            </a:r>
            <a:r>
              <a:rPr lang="en-AU" sz="1200" dirty="0" err="1">
                <a:ea typeface="Gotham Narrow Book" charset="0"/>
                <a:cs typeface="Gotham Narrow Book" charset="0"/>
              </a:rPr>
              <a:t>Champod</a:t>
            </a:r>
            <a:r>
              <a:rPr lang="en-AU" sz="1200" dirty="0">
                <a:ea typeface="Gotham Narrow Book" charset="0"/>
                <a:cs typeface="Gotham Narrow Book" charset="0"/>
              </a:rPr>
              <a:t>, C. 2016, </a:t>
            </a:r>
            <a:r>
              <a:rPr lang="en-AU" sz="1200" i="1" dirty="0">
                <a:ea typeface="Gotham Narrow Book" charset="0"/>
                <a:cs typeface="Gotham Narrow Book" charset="0"/>
              </a:rPr>
              <a:t>Forensic Science International</a:t>
            </a:r>
            <a:r>
              <a:rPr lang="en-AU" sz="1200" dirty="0">
                <a:ea typeface="Gotham Narrow Book" charset="0"/>
                <a:cs typeface="Gotham Narrow Book" charset="0"/>
              </a:rPr>
              <a:t>, vol. 259, pp. 10-8.</a:t>
            </a:r>
          </a:p>
        </p:txBody>
      </p:sp>
    </p:spTree>
    <p:extLst>
      <p:ext uri="{BB962C8B-B14F-4D97-AF65-F5344CB8AC3E}">
        <p14:creationId xmlns:p14="http://schemas.microsoft.com/office/powerpoint/2010/main" val="230309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2B05C-D6DA-934C-ACD9-B1655F63C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Concentration of the Nanoparticles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04DBF-EB33-7E47-B084-DD543CAC5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5</a:t>
            </a:fld>
            <a:endParaRPr lang="en-AU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1266A51-22FA-A14D-95EE-7D657ADF2A73}"/>
              </a:ext>
            </a:extLst>
          </p:cNvPr>
          <p:cNvGrpSpPr/>
          <p:nvPr/>
        </p:nvGrpSpPr>
        <p:grpSpPr>
          <a:xfrm>
            <a:off x="660070" y="2132856"/>
            <a:ext cx="10871531" cy="3528392"/>
            <a:chOff x="660070" y="2132856"/>
            <a:chExt cx="10871531" cy="352839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7DED32A-721D-2E41-AE32-603A12F82F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6152" t="29001" r="32699" b="8000"/>
            <a:stretch/>
          </p:blipFill>
          <p:spPr>
            <a:xfrm>
              <a:off x="7866815" y="2132856"/>
              <a:ext cx="1829586" cy="3436593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A1F6D7D5-A6CD-9B49-9D99-DFF17AE147B0}"/>
                </a:ext>
              </a:extLst>
            </p:cNvPr>
            <p:cNvPicPr>
              <a:picLocks/>
            </p:cNvPicPr>
            <p:nvPr/>
          </p:nvPicPr>
          <p:blipFill rotWithShape="1">
            <a:blip r:embed="rId3"/>
            <a:srcRect l="37406" t="32161" r="33063" b="10089"/>
            <a:stretch/>
          </p:blipFill>
          <p:spPr>
            <a:xfrm>
              <a:off x="6080156" y="2132856"/>
              <a:ext cx="1801487" cy="3436593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785520A3-1929-0D40-AE65-F9E67B579114}"/>
                </a:ext>
              </a:extLst>
            </p:cNvPr>
            <p:cNvPicPr>
              <a:picLocks/>
            </p:cNvPicPr>
            <p:nvPr/>
          </p:nvPicPr>
          <p:blipFill rotWithShape="1">
            <a:blip r:embed="rId4"/>
            <a:srcRect l="36821" t="25356" r="26258" b="10936"/>
            <a:stretch/>
          </p:blipFill>
          <p:spPr>
            <a:xfrm>
              <a:off x="695204" y="2132856"/>
              <a:ext cx="1801487" cy="3436593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77920BA7-6897-2D43-BA40-1A139F85FA33}"/>
                </a:ext>
              </a:extLst>
            </p:cNvPr>
            <p:cNvPicPr>
              <a:picLocks/>
            </p:cNvPicPr>
            <p:nvPr/>
          </p:nvPicPr>
          <p:blipFill rotWithShape="1">
            <a:blip r:embed="rId5"/>
            <a:srcRect l="40156" t="31625" r="32281" b="13251"/>
            <a:stretch/>
          </p:blipFill>
          <p:spPr>
            <a:xfrm>
              <a:off x="2496692" y="2132856"/>
              <a:ext cx="1801487" cy="3436593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7B0D0DCF-9A8B-8E41-A2E0-0E4A396CBBA7}"/>
                </a:ext>
              </a:extLst>
            </p:cNvPr>
            <p:cNvPicPr>
              <a:picLocks/>
            </p:cNvPicPr>
            <p:nvPr/>
          </p:nvPicPr>
          <p:blipFill rotWithShape="1">
            <a:blip r:embed="rId6"/>
            <a:srcRect l="36219" t="26376" r="30313" b="10625"/>
            <a:stretch/>
          </p:blipFill>
          <p:spPr>
            <a:xfrm>
              <a:off x="4291845" y="2132856"/>
              <a:ext cx="1801487" cy="3436593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6633D71-C121-2C43-84C6-56CA17C37094}"/>
                </a:ext>
              </a:extLst>
            </p:cNvPr>
            <p:cNvSpPr txBox="1"/>
            <p:nvPr/>
          </p:nvSpPr>
          <p:spPr>
            <a:xfrm>
              <a:off x="5499881" y="5309449"/>
              <a:ext cx="1183790" cy="351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20x diluted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2FD3D61-63BD-0D47-BA85-01DA517E87EB}"/>
                </a:ext>
              </a:extLst>
            </p:cNvPr>
            <p:cNvSpPr txBox="1"/>
            <p:nvPr/>
          </p:nvSpPr>
          <p:spPr>
            <a:xfrm>
              <a:off x="7260407" y="5306962"/>
              <a:ext cx="1204854" cy="351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40x diluted</a:t>
              </a:r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89F9CCF5-8244-7741-8905-234FCE4DF453}"/>
                </a:ext>
              </a:extLst>
            </p:cNvPr>
            <p:cNvPicPr>
              <a:picLocks/>
            </p:cNvPicPr>
            <p:nvPr/>
          </p:nvPicPr>
          <p:blipFill rotWithShape="1">
            <a:blip r:embed="rId7"/>
            <a:srcRect l="38188" t="30325" r="31696" b="10625"/>
            <a:stretch/>
          </p:blipFill>
          <p:spPr>
            <a:xfrm>
              <a:off x="9673262" y="2132856"/>
              <a:ext cx="1801487" cy="3436593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EBD1148-9E83-D344-B8CB-C730EBBFA999}"/>
                </a:ext>
              </a:extLst>
            </p:cNvPr>
            <p:cNvSpPr txBox="1"/>
            <p:nvPr/>
          </p:nvSpPr>
          <p:spPr>
            <a:xfrm>
              <a:off x="660070" y="5312484"/>
              <a:ext cx="930790" cy="301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2x diluted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4C93532-D2B2-114F-8354-0F568B827D75}"/>
                </a:ext>
              </a:extLst>
            </p:cNvPr>
            <p:cNvSpPr txBox="1"/>
            <p:nvPr/>
          </p:nvSpPr>
          <p:spPr>
            <a:xfrm>
              <a:off x="1923306" y="5306962"/>
              <a:ext cx="1077217" cy="351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4x diluted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0B12735-DFE1-1E4F-9B5D-2F62D8B52509}"/>
                </a:ext>
              </a:extLst>
            </p:cNvPr>
            <p:cNvSpPr txBox="1"/>
            <p:nvPr/>
          </p:nvSpPr>
          <p:spPr>
            <a:xfrm>
              <a:off x="3695859" y="5306962"/>
              <a:ext cx="1096283" cy="351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10x diluted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71EB5F5-214D-7547-B7D5-260E255694A1}"/>
                </a:ext>
              </a:extLst>
            </p:cNvPr>
            <p:cNvSpPr txBox="1"/>
            <p:nvPr/>
          </p:nvSpPr>
          <p:spPr>
            <a:xfrm>
              <a:off x="9037794" y="5305613"/>
              <a:ext cx="1189083" cy="351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80x diluted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37155A6-BE9C-6040-BA0C-624850828908}"/>
                </a:ext>
              </a:extLst>
            </p:cNvPr>
            <p:cNvSpPr txBox="1"/>
            <p:nvPr/>
          </p:nvSpPr>
          <p:spPr>
            <a:xfrm>
              <a:off x="10308731" y="5305613"/>
              <a:ext cx="12228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  <a:cs typeface="Times New Roman" panose="02020603050405020304" pitchFamily="18" charset="0"/>
                </a:rPr>
                <a:t>200x diluted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C67367B-A637-F04E-AD12-BB4ECE2BEB9A}"/>
                </a:ext>
              </a:extLst>
            </p:cNvPr>
            <p:cNvSpPr txBox="1"/>
            <p:nvPr/>
          </p:nvSpPr>
          <p:spPr>
            <a:xfrm>
              <a:off x="5006528" y="2132856"/>
              <a:ext cx="21665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Transparent polypropylene</a:t>
              </a:r>
              <a:endParaRPr lang="en-AU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35A758AD-00CA-AC47-90F3-502877E93874}"/>
              </a:ext>
            </a:extLst>
          </p:cNvPr>
          <p:cNvSpPr/>
          <p:nvPr/>
        </p:nvSpPr>
        <p:spPr>
          <a:xfrm>
            <a:off x="7265983" y="5246217"/>
            <a:ext cx="1224136" cy="426567"/>
          </a:xfrm>
          <a:prstGeom prst="ellipse">
            <a:avLst/>
          </a:prstGeom>
          <a:noFill/>
          <a:ln w="508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662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8245F-9752-2944-B6C0-74A0D32E3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Concentration of the Nanoparticles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BF3C9-C40F-9B41-ACEA-7733B004B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Detection quality increased with higher dilutions</a:t>
            </a:r>
          </a:p>
          <a:p>
            <a:endParaRPr lang="en-US" dirty="0"/>
          </a:p>
          <a:p>
            <a:r>
              <a:rPr lang="en-US" dirty="0"/>
              <a:t>At higher concentrations there are inter-nanoparticle attractions</a:t>
            </a:r>
          </a:p>
          <a:p>
            <a:pPr lvl="1"/>
            <a:r>
              <a:rPr lang="en-AU" dirty="0"/>
              <a:t>These attractions hinder interactions with </a:t>
            </a:r>
            <a:r>
              <a:rPr lang="en-AU" dirty="0" err="1"/>
              <a:t>fingermark</a:t>
            </a:r>
            <a:r>
              <a:rPr lang="en-AU" dirty="0"/>
              <a:t> residues</a:t>
            </a:r>
          </a:p>
          <a:p>
            <a:endParaRPr lang="en-US" dirty="0"/>
          </a:p>
          <a:p>
            <a:r>
              <a:rPr lang="en-US" dirty="0"/>
              <a:t>A 40x dilution was employed for the working formulation as a modification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22FB8-0A46-5947-AEB4-BDA0EFA94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3137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59A83-1193-A846-8825-734FE6527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Temperature and Immersion Time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4B7D6-0FDE-7242-9BCF-0C49FA925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772816"/>
            <a:ext cx="10871529" cy="4608512"/>
          </a:xfrm>
        </p:spPr>
        <p:txBody>
          <a:bodyPr/>
          <a:lstStyle/>
          <a:p>
            <a:pPr marL="231775" indent="-231775"/>
            <a:r>
              <a:rPr lang="en-AU" dirty="0"/>
              <a:t>The functionalised NPs are suggested to chemically interact with the </a:t>
            </a:r>
            <a:r>
              <a:rPr lang="en-AU" dirty="0" err="1"/>
              <a:t>fingermark</a:t>
            </a:r>
            <a:r>
              <a:rPr lang="en-AU" dirty="0"/>
              <a:t> secretions</a:t>
            </a:r>
            <a:r>
              <a:rPr lang="en-AU" baseline="30000" dirty="0"/>
              <a:t>[1]</a:t>
            </a:r>
          </a:p>
          <a:p>
            <a:endParaRPr lang="en-AU" dirty="0"/>
          </a:p>
          <a:p>
            <a:pPr marL="231775" indent="-231775"/>
            <a:r>
              <a:rPr lang="en-AU" dirty="0"/>
              <a:t>Hypothesis: detection rate and detection effectiveness will increase at higher temperature, hence a shorter immersion time</a:t>
            </a:r>
          </a:p>
          <a:p>
            <a:endParaRPr lang="en-AU" dirty="0"/>
          </a:p>
          <a:p>
            <a:r>
              <a:rPr lang="en-AU" dirty="0"/>
              <a:t>Comparison experiments performed at 3°C, 23°C (room temperature) and 45°C</a:t>
            </a:r>
          </a:p>
          <a:p>
            <a:pPr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B181A-D655-8F45-864C-48D551CD7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7</a:t>
            </a:fld>
            <a:endParaRPr lang="en-A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3ABA96-6EFB-A042-B64F-B97904443B40}"/>
              </a:ext>
            </a:extLst>
          </p:cNvPr>
          <p:cNvSpPr txBox="1"/>
          <p:nvPr/>
        </p:nvSpPr>
        <p:spPr>
          <a:xfrm>
            <a:off x="660070" y="6444477"/>
            <a:ext cx="10044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1.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Moret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S.,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Bécue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A. &amp;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Champod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C. 2014, </a:t>
            </a:r>
            <a:r>
              <a:rPr lang="en-AU" sz="1200" i="1" dirty="0">
                <a:ea typeface="Gotham Narrow Book" charset="0"/>
                <a:cs typeface="Arial" panose="020B0604020202020204" pitchFamily="34" charset="0"/>
              </a:rPr>
              <a:t>Nanotechnology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vol. 25, no. 42,</a:t>
            </a:r>
            <a:r>
              <a:rPr lang="en-AU" sz="1200" b="1" dirty="0">
                <a:ea typeface="Gotham Narrow Book" charset="0"/>
                <a:cs typeface="Arial" panose="020B0604020202020204" pitchFamily="34" charset="0"/>
              </a:rPr>
              <a:t> 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p. 425502.</a:t>
            </a:r>
            <a:endParaRPr lang="en-AU" sz="1200" dirty="0">
              <a:ea typeface="Gotham Narrow Book" charset="0"/>
              <a:cs typeface="Gotham Narrow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55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A57A9-2886-CB45-BCA3-D725C4419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Treatment at Various Temperature Points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73B91D-0A8A-674D-A0DC-B8AD17DA4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8</a:t>
            </a:fld>
            <a:endParaRPr lang="en-AU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51672B0-ECC4-DD4C-98ED-7D2766FC7AB7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40157" t="31625" r="32850" b="15598"/>
          <a:stretch/>
        </p:blipFill>
        <p:spPr>
          <a:xfrm>
            <a:off x="4389847" y="1772816"/>
            <a:ext cx="3406291" cy="4608512"/>
          </a:xfrm>
          <a:prstGeom prst="rect">
            <a:avLst/>
          </a:prstGeom>
        </p:spPr>
      </p:pic>
      <p:pic>
        <p:nvPicPr>
          <p:cNvPr id="19" name="Content Placeholder 5">
            <a:extLst>
              <a:ext uri="{FF2B5EF4-FFF2-40B4-BE49-F238E27FC236}">
                <a16:creationId xmlns:a16="http://schemas.microsoft.com/office/drawing/2014/main" id="{EDD34750-839D-614D-A600-042A1B9DD0FB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32281" t="34242" r="32281" b="6453"/>
          <a:stretch/>
        </p:blipFill>
        <p:spPr>
          <a:xfrm>
            <a:off x="8119626" y="1772232"/>
            <a:ext cx="3409200" cy="460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F42AEBD-7CDB-374A-8E82-8FC19ADCEA24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l="39374" t="36846" r="36023" b="10655"/>
          <a:stretch/>
        </p:blipFill>
        <p:spPr>
          <a:xfrm>
            <a:off x="660069" y="1772816"/>
            <a:ext cx="3406291" cy="460851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F23C38A-EFC1-9A48-85F6-39ED74C0B5F1}"/>
              </a:ext>
            </a:extLst>
          </p:cNvPr>
          <p:cNvSpPr txBox="1"/>
          <p:nvPr/>
        </p:nvSpPr>
        <p:spPr>
          <a:xfrm>
            <a:off x="660069" y="6066000"/>
            <a:ext cx="583813" cy="338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23°C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AE5CC9-50ED-DA46-94DD-1376F4FF1AAA}"/>
              </a:ext>
            </a:extLst>
          </p:cNvPr>
          <p:cNvSpPr txBox="1"/>
          <p:nvPr/>
        </p:nvSpPr>
        <p:spPr>
          <a:xfrm>
            <a:off x="3589226" y="6066000"/>
            <a:ext cx="479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3°C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95D0401-9638-6046-81DC-A1A408BEB4C3}"/>
              </a:ext>
            </a:extLst>
          </p:cNvPr>
          <p:cNvSpPr txBox="1"/>
          <p:nvPr/>
        </p:nvSpPr>
        <p:spPr>
          <a:xfrm>
            <a:off x="4387363" y="6066000"/>
            <a:ext cx="5838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23°C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B068B7-1FC5-6543-9ED4-D6A8B8C1FEB3}"/>
              </a:ext>
            </a:extLst>
          </p:cNvPr>
          <p:cNvSpPr txBox="1"/>
          <p:nvPr/>
        </p:nvSpPr>
        <p:spPr>
          <a:xfrm>
            <a:off x="7212325" y="6066000"/>
            <a:ext cx="5838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45°C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204C8DD-9100-E849-A5F2-A8C250B7EB19}"/>
              </a:ext>
            </a:extLst>
          </p:cNvPr>
          <p:cNvSpPr txBox="1"/>
          <p:nvPr/>
        </p:nvSpPr>
        <p:spPr>
          <a:xfrm>
            <a:off x="8117141" y="6066000"/>
            <a:ext cx="479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3°C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B1D80B4-53F8-EB4A-8238-DA5E3FB3CC22}"/>
              </a:ext>
            </a:extLst>
          </p:cNvPr>
          <p:cNvSpPr txBox="1"/>
          <p:nvPr/>
        </p:nvSpPr>
        <p:spPr>
          <a:xfrm>
            <a:off x="10960049" y="6066000"/>
            <a:ext cx="5838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45°C</a:t>
            </a:r>
          </a:p>
        </p:txBody>
      </p:sp>
    </p:spTree>
    <p:extLst>
      <p:ext uri="{BB962C8B-B14F-4D97-AF65-F5344CB8AC3E}">
        <p14:creationId xmlns:p14="http://schemas.microsoft.com/office/powerpoint/2010/main" val="409043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63147-D798-2740-AC24-303705A68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Temperature and Immersion Time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5B09D-98E3-5E4F-8AB4-B1373D912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Detection effectiveness improved at higher temperature points</a:t>
            </a:r>
          </a:p>
          <a:p>
            <a:endParaRPr lang="en-AU" dirty="0"/>
          </a:p>
          <a:p>
            <a:r>
              <a:rPr lang="en-AU" dirty="0"/>
              <a:t>A possible shorter immersion time than one hour?</a:t>
            </a:r>
          </a:p>
          <a:p>
            <a:endParaRPr lang="en-AU" dirty="0"/>
          </a:p>
          <a:p>
            <a:pPr marL="231775" indent="-231775"/>
            <a:r>
              <a:rPr lang="en-AU" dirty="0"/>
              <a:t>Comparison experiments performed at room temperature for one hour and 45°C with shorter immersion times</a:t>
            </a:r>
          </a:p>
          <a:p>
            <a:pPr indent="0">
              <a:buNone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F68D33-9259-DE4D-B355-CBB356CA3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9069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FE8D4-EDBE-754F-9EB0-25E9AD38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Shorter Immersion Times at Higher Temperature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DEF0C-E1BA-644A-A139-535619AE8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673F39-223A-1B4D-A598-8EC360222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10</a:t>
            </a:fld>
            <a:endParaRPr lang="en-AU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0081B94-B869-C645-957B-73ABBF34F9AE}"/>
              </a:ext>
            </a:extLst>
          </p:cNvPr>
          <p:cNvSpPr txBox="1">
            <a:spLocks/>
          </p:cNvSpPr>
          <p:nvPr/>
        </p:nvSpPr>
        <p:spPr>
          <a:xfrm>
            <a:off x="8788400" y="6066000"/>
            <a:ext cx="2743200" cy="20161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lang="en-US" sz="1000" b="1" i="0" kern="1200">
                <a:solidFill>
                  <a:schemeClr val="tx2"/>
                </a:solidFill>
                <a:latin typeface="+mn-lt"/>
                <a:ea typeface="Gotham Narrow" charset="0"/>
                <a:cs typeface="Gotham Narrow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10</a:t>
            </a:fld>
            <a:endParaRPr lang="en-A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E9C3E7-0A8A-744C-9969-55804F3D812A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38188" t="34250" r="32282" b="5375"/>
          <a:stretch/>
        </p:blipFill>
        <p:spPr>
          <a:xfrm>
            <a:off x="8122400" y="1767335"/>
            <a:ext cx="3409200" cy="460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6C9B5F-3A83-F945-874A-71A530273A25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37591" t="41272" r="34847" b="6931"/>
          <a:stretch/>
        </p:blipFill>
        <p:spPr>
          <a:xfrm>
            <a:off x="4391235" y="1767335"/>
            <a:ext cx="3409200" cy="4608000"/>
          </a:xfrm>
          <a:prstGeom prst="rect">
            <a:avLst/>
          </a:prstGeom>
        </p:spPr>
      </p:pic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EE9E4924-6631-2742-9BC3-9A1ABB9B1F76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8000"/>
                    </a14:imgEffect>
                  </a14:imgLayer>
                </a14:imgProps>
              </a:ext>
            </a:extLst>
          </a:blip>
          <a:srcRect l="34217" t="26627" r="34283" b="10374"/>
          <a:stretch/>
        </p:blipFill>
        <p:spPr>
          <a:xfrm>
            <a:off x="664726" y="1773328"/>
            <a:ext cx="3409200" cy="460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E7BDA7-BCAB-344E-95A0-A5572FD690D0}"/>
              </a:ext>
            </a:extLst>
          </p:cNvPr>
          <p:cNvSpPr txBox="1"/>
          <p:nvPr/>
        </p:nvSpPr>
        <p:spPr>
          <a:xfrm>
            <a:off x="594215" y="6066000"/>
            <a:ext cx="1430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hour (23°C)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4B3969-4D91-A244-A49F-C1F1B2441E7F}"/>
              </a:ext>
            </a:extLst>
          </p:cNvPr>
          <p:cNvSpPr txBox="1"/>
          <p:nvPr/>
        </p:nvSpPr>
        <p:spPr>
          <a:xfrm>
            <a:off x="2631606" y="6066000"/>
            <a:ext cx="1540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min (45°C)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A9BF24-0FDE-9447-A75D-AB23F6535286}"/>
              </a:ext>
            </a:extLst>
          </p:cNvPr>
          <p:cNvSpPr txBox="1"/>
          <p:nvPr/>
        </p:nvSpPr>
        <p:spPr>
          <a:xfrm>
            <a:off x="4292709" y="6066000"/>
            <a:ext cx="1430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hour (23°C)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B8B1D1-C0F3-6F40-9D3C-3D03F090FF87}"/>
              </a:ext>
            </a:extLst>
          </p:cNvPr>
          <p:cNvSpPr txBox="1"/>
          <p:nvPr/>
        </p:nvSpPr>
        <p:spPr>
          <a:xfrm>
            <a:off x="6434520" y="6066000"/>
            <a:ext cx="1540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highlight>
                  <a:srgbClr val="0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5 min (45°C)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DB56E0-928D-A647-81FB-43CBCFE36DAF}"/>
              </a:ext>
            </a:extLst>
          </p:cNvPr>
          <p:cNvSpPr txBox="1"/>
          <p:nvPr/>
        </p:nvSpPr>
        <p:spPr>
          <a:xfrm>
            <a:off x="8019218" y="6066000"/>
            <a:ext cx="16053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min (45°C)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42725F-3F78-1844-99BF-5A6E6572FA61}"/>
              </a:ext>
            </a:extLst>
          </p:cNvPr>
          <p:cNvSpPr txBox="1"/>
          <p:nvPr/>
        </p:nvSpPr>
        <p:spPr>
          <a:xfrm>
            <a:off x="10149409" y="6066000"/>
            <a:ext cx="1540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min (45°C)</a:t>
            </a:r>
          </a:p>
        </p:txBody>
      </p:sp>
    </p:spTree>
    <p:extLst>
      <p:ext uri="{BB962C8B-B14F-4D97-AF65-F5344CB8AC3E}">
        <p14:creationId xmlns:p14="http://schemas.microsoft.com/office/powerpoint/2010/main" val="19248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8B672-83C9-C243-8F76-2884B8FB7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Optimised Treatment Temperature and Immersion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AD748-840B-EB4F-883D-4B7331F6B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Treatment temperature points</a:t>
            </a:r>
          </a:p>
          <a:p>
            <a:pPr lvl="1"/>
            <a:r>
              <a:rPr lang="en-AU" dirty="0"/>
              <a:t>30°C vs </a:t>
            </a:r>
            <a:r>
              <a:rPr lang="en-AU" b="1" u="sng" dirty="0"/>
              <a:t>35°C</a:t>
            </a:r>
            <a:r>
              <a:rPr lang="en-AU" dirty="0"/>
              <a:t> vs </a:t>
            </a:r>
            <a:r>
              <a:rPr lang="en-AU" b="1" u="sng" dirty="0"/>
              <a:t>40°C</a:t>
            </a:r>
            <a:r>
              <a:rPr lang="en-AU" dirty="0"/>
              <a:t> (reduction from 45°C)</a:t>
            </a:r>
          </a:p>
          <a:p>
            <a:endParaRPr lang="en-AU" dirty="0"/>
          </a:p>
          <a:p>
            <a:r>
              <a:rPr lang="en-AU" dirty="0"/>
              <a:t>Immersion time</a:t>
            </a:r>
          </a:p>
          <a:p>
            <a:pPr lvl="1"/>
            <a:r>
              <a:rPr lang="en-AU" dirty="0"/>
              <a:t>2 min vs </a:t>
            </a:r>
            <a:r>
              <a:rPr lang="en-AU" b="1" u="sng" dirty="0"/>
              <a:t>3 min</a:t>
            </a:r>
            <a:r>
              <a:rPr lang="en-AU" dirty="0"/>
              <a:t> vs </a:t>
            </a:r>
            <a:r>
              <a:rPr lang="en-AU" b="1" u="sng" dirty="0"/>
              <a:t>5 min</a:t>
            </a:r>
          </a:p>
          <a:p>
            <a:endParaRPr lang="en-AU" dirty="0"/>
          </a:p>
          <a:p>
            <a:r>
              <a:rPr lang="en-US" dirty="0"/>
              <a:t>Treatment at 40°C  for 5 min was incorporated as a modification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79474E-4BC9-EC49-8E47-AFB54AE3F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4333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E06FF-7B4D-C040-BAE4-166E29B9E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Detection Parameters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8162E-C446-E440-9279-D4C5FA573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12</a:t>
            </a:fld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FA888D-FDA7-4C47-8361-38F46913C0E1}"/>
              </a:ext>
            </a:extLst>
          </p:cNvPr>
          <p:cNvSpPr txBox="1"/>
          <p:nvPr/>
        </p:nvSpPr>
        <p:spPr>
          <a:xfrm>
            <a:off x="927074" y="2516214"/>
            <a:ext cx="1935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>
                <a:solidFill>
                  <a:schemeClr val="tx2"/>
                </a:solidFill>
              </a:rPr>
              <a:t>Published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0872B56-2AC0-FF45-BB36-1F13880FB977}"/>
              </a:ext>
            </a:extLst>
          </p:cNvPr>
          <p:cNvGrpSpPr/>
          <p:nvPr/>
        </p:nvGrpSpPr>
        <p:grpSpPr>
          <a:xfrm>
            <a:off x="5415159" y="1729888"/>
            <a:ext cx="3003759" cy="2034319"/>
            <a:chOff x="6451599" y="2566778"/>
            <a:chExt cx="1913813" cy="129614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F2A4824-3DEE-8549-838A-0A5739E6F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51599" y="2566778"/>
              <a:ext cx="1913813" cy="129614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A17FA42-870D-0B4B-904E-F9E566DCEFA3}"/>
                </a:ext>
              </a:extLst>
            </p:cNvPr>
            <p:cNvSpPr txBox="1"/>
            <p:nvPr/>
          </p:nvSpPr>
          <p:spPr>
            <a:xfrm>
              <a:off x="6723055" y="2802026"/>
              <a:ext cx="1368946" cy="8256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AU" dirty="0"/>
                <a:t>SiO</a:t>
              </a:r>
              <a:r>
                <a:rPr lang="en-AU" baseline="-25000" dirty="0"/>
                <a:t>2</a:t>
              </a:r>
              <a:r>
                <a:rPr lang="en-AU" dirty="0"/>
                <a:t> NPs (2x diluted)</a:t>
              </a:r>
              <a:endParaRPr lang="en-AU" baseline="-25000" dirty="0"/>
            </a:p>
            <a:p>
              <a:pPr algn="ctr">
                <a:lnSpc>
                  <a:spcPct val="150000"/>
                </a:lnSpc>
              </a:pPr>
              <a:r>
                <a:rPr lang="en-AU" dirty="0"/>
                <a:t>Room temperature</a:t>
              </a:r>
            </a:p>
            <a:p>
              <a:pPr algn="ctr">
                <a:lnSpc>
                  <a:spcPct val="150000"/>
                </a:lnSpc>
              </a:pPr>
              <a:r>
                <a:rPr lang="en-AU" dirty="0"/>
                <a:t>1 hour</a:t>
              </a:r>
            </a:p>
          </p:txBody>
        </p:sp>
      </p:grpSp>
      <p:sp>
        <p:nvSpPr>
          <p:cNvPr id="15" name="Right Arrow 14">
            <a:extLst>
              <a:ext uri="{FF2B5EF4-FFF2-40B4-BE49-F238E27FC236}">
                <a16:creationId xmlns:a16="http://schemas.microsoft.com/office/drawing/2014/main" id="{CC994017-65DF-FB4D-ACAA-794622AED4BC}"/>
              </a:ext>
            </a:extLst>
          </p:cNvPr>
          <p:cNvSpPr/>
          <p:nvPr/>
        </p:nvSpPr>
        <p:spPr>
          <a:xfrm>
            <a:off x="5052198" y="2575088"/>
            <a:ext cx="359892" cy="36472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4FF8B8-877B-994B-8900-AD06F4D7A454}"/>
              </a:ext>
            </a:extLst>
          </p:cNvPr>
          <p:cNvSpPr txBox="1"/>
          <p:nvPr/>
        </p:nvSpPr>
        <p:spPr>
          <a:xfrm>
            <a:off x="920280" y="4995315"/>
            <a:ext cx="1935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>
                <a:solidFill>
                  <a:schemeClr val="tx2"/>
                </a:solidFill>
              </a:rPr>
              <a:t>Modified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A8B14BC-0F99-E24A-B87C-ADB259515624}"/>
              </a:ext>
            </a:extLst>
          </p:cNvPr>
          <p:cNvGrpSpPr/>
          <p:nvPr/>
        </p:nvGrpSpPr>
        <p:grpSpPr>
          <a:xfrm>
            <a:off x="3231916" y="2145810"/>
            <a:ext cx="1813762" cy="1228384"/>
            <a:chOff x="3061933" y="2566778"/>
            <a:chExt cx="1913813" cy="1296144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7FEA6505-62D2-0840-95A9-1F7451FBB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61933" y="2566778"/>
              <a:ext cx="1913813" cy="1296144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1AE4D9C-DF90-B144-8EF7-00EAE24D1779}"/>
                </a:ext>
              </a:extLst>
            </p:cNvPr>
            <p:cNvSpPr txBox="1"/>
            <p:nvPr/>
          </p:nvSpPr>
          <p:spPr>
            <a:xfrm>
              <a:off x="3480174" y="2891685"/>
              <a:ext cx="1077329" cy="6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/>
                <a:t>H</a:t>
              </a:r>
              <a:r>
                <a:rPr lang="en-AU" baseline="-25000" dirty="0"/>
                <a:t>2</a:t>
              </a:r>
              <a:r>
                <a:rPr lang="en-AU" dirty="0"/>
                <a:t>O</a:t>
              </a:r>
            </a:p>
            <a:p>
              <a:pPr algn="ctr"/>
              <a:r>
                <a:rPr lang="en-AU" dirty="0"/>
                <a:t>5 mins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13FC05A-A20D-FC4B-AA51-8C154C501741}"/>
              </a:ext>
            </a:extLst>
          </p:cNvPr>
          <p:cNvGrpSpPr/>
          <p:nvPr/>
        </p:nvGrpSpPr>
        <p:grpSpPr>
          <a:xfrm>
            <a:off x="8788400" y="2132856"/>
            <a:ext cx="1813762" cy="1228384"/>
            <a:chOff x="9841265" y="2566778"/>
            <a:chExt cx="1913813" cy="1296144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F5495BA4-2080-E345-A0E1-91686F55DA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41265" y="2566778"/>
              <a:ext cx="1913813" cy="1296144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7627409-60B6-FB44-9620-8B0AC6555519}"/>
                </a:ext>
              </a:extLst>
            </p:cNvPr>
            <p:cNvSpPr txBox="1"/>
            <p:nvPr/>
          </p:nvSpPr>
          <p:spPr>
            <a:xfrm>
              <a:off x="10104956" y="2891685"/>
              <a:ext cx="1386429" cy="6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/>
                <a:t>H</a:t>
              </a:r>
              <a:r>
                <a:rPr lang="en-AU" baseline="-25000" dirty="0"/>
                <a:t>2</a:t>
              </a:r>
              <a:r>
                <a:rPr lang="en-AU" dirty="0"/>
                <a:t>O</a:t>
              </a:r>
            </a:p>
            <a:p>
              <a:pPr algn="ctr"/>
              <a:r>
                <a:rPr lang="en-AU" dirty="0"/>
                <a:t>5 – 10 mins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E422F24-B508-2841-B62C-EE4E0130D628}"/>
              </a:ext>
            </a:extLst>
          </p:cNvPr>
          <p:cNvGrpSpPr/>
          <p:nvPr/>
        </p:nvGrpSpPr>
        <p:grpSpPr>
          <a:xfrm>
            <a:off x="5413624" y="4208990"/>
            <a:ext cx="3003759" cy="2034319"/>
            <a:chOff x="6451599" y="2566778"/>
            <a:chExt cx="1913813" cy="1296144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FD673277-6127-E84F-9B2F-B73ABE58EE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51599" y="2566778"/>
              <a:ext cx="1913813" cy="1296144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C3D320C-CB99-1F47-9C5F-CCB6891D5E27}"/>
                </a:ext>
              </a:extLst>
            </p:cNvPr>
            <p:cNvSpPr txBox="1"/>
            <p:nvPr/>
          </p:nvSpPr>
          <p:spPr>
            <a:xfrm>
              <a:off x="6694931" y="2802026"/>
              <a:ext cx="1433522" cy="8256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AU" dirty="0"/>
                <a:t>SiO</a:t>
              </a:r>
              <a:r>
                <a:rPr lang="en-AU" baseline="-25000" dirty="0"/>
                <a:t>2</a:t>
              </a:r>
              <a:r>
                <a:rPr lang="en-AU" dirty="0"/>
                <a:t> NPs (40x diluted)</a:t>
              </a:r>
              <a:endParaRPr lang="en-AU" baseline="-25000" dirty="0"/>
            </a:p>
            <a:p>
              <a:pPr algn="ctr">
                <a:lnSpc>
                  <a:spcPct val="150000"/>
                </a:lnSpc>
              </a:pPr>
              <a:r>
                <a:rPr lang="en-AU" dirty="0"/>
                <a:t>35°C – 40°C</a:t>
              </a:r>
            </a:p>
            <a:p>
              <a:pPr algn="ctr">
                <a:lnSpc>
                  <a:spcPct val="150000"/>
                </a:lnSpc>
              </a:pPr>
              <a:r>
                <a:rPr lang="en-AU" dirty="0"/>
                <a:t>3 – 5 mins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043221E-8DF0-6140-B982-66348B82749E}"/>
              </a:ext>
            </a:extLst>
          </p:cNvPr>
          <p:cNvGrpSpPr/>
          <p:nvPr/>
        </p:nvGrpSpPr>
        <p:grpSpPr>
          <a:xfrm>
            <a:off x="3231916" y="4611958"/>
            <a:ext cx="1813762" cy="1228384"/>
            <a:chOff x="3061933" y="2566778"/>
            <a:chExt cx="1913813" cy="1296144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70ADD055-C1E4-DC48-BC17-F44AECB08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61933" y="2566778"/>
              <a:ext cx="1913813" cy="1296144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4BB8DA8-2371-974F-A8BC-6B2AA7D466D9}"/>
                </a:ext>
              </a:extLst>
            </p:cNvPr>
            <p:cNvSpPr txBox="1"/>
            <p:nvPr/>
          </p:nvSpPr>
          <p:spPr>
            <a:xfrm>
              <a:off x="3480174" y="2891685"/>
              <a:ext cx="1077329" cy="6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/>
                <a:t>H</a:t>
              </a:r>
              <a:r>
                <a:rPr lang="en-AU" baseline="-25000" dirty="0"/>
                <a:t>2</a:t>
              </a:r>
              <a:r>
                <a:rPr lang="en-AU" dirty="0"/>
                <a:t>O</a:t>
              </a:r>
            </a:p>
            <a:p>
              <a:pPr algn="ctr"/>
              <a:r>
                <a:rPr lang="en-AU" dirty="0"/>
                <a:t>5 mins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B26CC31-532C-A246-8E5F-ED25F5341EB5}"/>
              </a:ext>
            </a:extLst>
          </p:cNvPr>
          <p:cNvGrpSpPr/>
          <p:nvPr/>
        </p:nvGrpSpPr>
        <p:grpSpPr>
          <a:xfrm>
            <a:off x="8788400" y="4611958"/>
            <a:ext cx="1813762" cy="1228384"/>
            <a:chOff x="9841265" y="2566778"/>
            <a:chExt cx="1913813" cy="1296144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AA7AA05D-A568-E04D-A2B9-5FB0A6615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41265" y="2566778"/>
              <a:ext cx="1913813" cy="1296144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495D5F0-E9F9-9043-AB3C-EC7CD6B831C4}"/>
                </a:ext>
              </a:extLst>
            </p:cNvPr>
            <p:cNvSpPr txBox="1"/>
            <p:nvPr/>
          </p:nvSpPr>
          <p:spPr>
            <a:xfrm>
              <a:off x="10104956" y="2891685"/>
              <a:ext cx="1386429" cy="68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/>
                <a:t>H</a:t>
              </a:r>
              <a:r>
                <a:rPr lang="en-AU" baseline="-25000" dirty="0"/>
                <a:t>2</a:t>
              </a:r>
              <a:r>
                <a:rPr lang="en-AU" dirty="0"/>
                <a:t>O</a:t>
              </a:r>
            </a:p>
            <a:p>
              <a:pPr algn="ctr"/>
              <a:r>
                <a:rPr lang="en-AU" dirty="0"/>
                <a:t>5 – 10 mins</a:t>
              </a:r>
            </a:p>
          </p:txBody>
        </p:sp>
      </p:grpSp>
      <p:sp>
        <p:nvSpPr>
          <p:cNvPr id="53" name="Right Arrow 52">
            <a:extLst>
              <a:ext uri="{FF2B5EF4-FFF2-40B4-BE49-F238E27FC236}">
                <a16:creationId xmlns:a16="http://schemas.microsoft.com/office/drawing/2014/main" id="{DA15AB3E-0B3D-9544-B9F0-ED134DFAA071}"/>
              </a:ext>
            </a:extLst>
          </p:cNvPr>
          <p:cNvSpPr/>
          <p:nvPr/>
        </p:nvSpPr>
        <p:spPr>
          <a:xfrm>
            <a:off x="8415849" y="2594532"/>
            <a:ext cx="359892" cy="36472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4" name="Right Arrow 53">
            <a:extLst>
              <a:ext uri="{FF2B5EF4-FFF2-40B4-BE49-F238E27FC236}">
                <a16:creationId xmlns:a16="http://schemas.microsoft.com/office/drawing/2014/main" id="{D159AD4F-4E11-AD42-B31B-6988422076BB}"/>
              </a:ext>
            </a:extLst>
          </p:cNvPr>
          <p:cNvSpPr/>
          <p:nvPr/>
        </p:nvSpPr>
        <p:spPr>
          <a:xfrm>
            <a:off x="5052198" y="5043785"/>
            <a:ext cx="359892" cy="36472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5" name="Right Arrow 54">
            <a:extLst>
              <a:ext uri="{FF2B5EF4-FFF2-40B4-BE49-F238E27FC236}">
                <a16:creationId xmlns:a16="http://schemas.microsoft.com/office/drawing/2014/main" id="{76A57F27-198E-5745-8C54-5C5C5564FD16}"/>
              </a:ext>
            </a:extLst>
          </p:cNvPr>
          <p:cNvSpPr/>
          <p:nvPr/>
        </p:nvSpPr>
        <p:spPr>
          <a:xfrm>
            <a:off x="8415849" y="5043785"/>
            <a:ext cx="359892" cy="36472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768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53" grpId="0" animBg="1"/>
      <p:bldP spid="54" grpId="0" animBg="1"/>
      <p:bldP spid="5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30F13-C59A-444B-980F-EA445E4D7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Comparison of the Two Detection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AAB34-CEB8-DC42-BA1B-ACFBCD10C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Natural </a:t>
            </a:r>
            <a:r>
              <a:rPr lang="en-AU" dirty="0" err="1"/>
              <a:t>fingermark</a:t>
            </a:r>
            <a:r>
              <a:rPr lang="en-AU" dirty="0"/>
              <a:t> specimens</a:t>
            </a:r>
          </a:p>
          <a:p>
            <a:pPr lvl="1"/>
            <a:r>
              <a:rPr lang="en-AU" dirty="0"/>
              <a:t>3 donors (strong, average and weak)</a:t>
            </a:r>
          </a:p>
          <a:p>
            <a:pPr lvl="1"/>
            <a:r>
              <a:rPr lang="en-AU" dirty="0"/>
              <a:t>3 substrates (aluminium foil, transparent PP and green PE)</a:t>
            </a:r>
          </a:p>
          <a:p>
            <a:pPr lvl="1"/>
            <a:r>
              <a:rPr lang="en-AU" dirty="0"/>
              <a:t>2 age intervals (10 days and 3 months)</a:t>
            </a:r>
          </a:p>
          <a:p>
            <a:pPr lvl="1"/>
            <a:r>
              <a:rPr lang="en-AU" dirty="0"/>
              <a:t>4 fingers with 4 depletions</a:t>
            </a:r>
          </a:p>
          <a:p>
            <a:r>
              <a:rPr lang="en-AU" dirty="0"/>
              <a:t>288 </a:t>
            </a:r>
            <a:r>
              <a:rPr lang="en-AU" dirty="0" err="1"/>
              <a:t>fingermark</a:t>
            </a:r>
            <a:r>
              <a:rPr lang="en-AU" dirty="0"/>
              <a:t> specimens were processed and evaluated</a:t>
            </a:r>
          </a:p>
          <a:p>
            <a:r>
              <a:rPr lang="en-AU" dirty="0"/>
              <a:t>A comparative scoring system was used for </a:t>
            </a:r>
            <a:r>
              <a:rPr lang="en-AU" dirty="0" err="1"/>
              <a:t>fingermark</a:t>
            </a:r>
            <a:r>
              <a:rPr lang="en-AU" dirty="0"/>
              <a:t> assessment</a:t>
            </a:r>
          </a:p>
          <a:p>
            <a:pPr lvl="1"/>
            <a:r>
              <a:rPr lang="en-AU" dirty="0"/>
              <a:t>Based on the University of Canberra (UC) scale</a:t>
            </a:r>
          </a:p>
          <a:p>
            <a:pPr lvl="1"/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CC568-E5CC-A14C-A7E9-342CAA6C8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7117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6E8B1-1852-8F49-AC8D-23A7DFE9C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Overall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7F7DA-3258-C140-867E-68843BB20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14</a:t>
            </a:fld>
            <a:endParaRPr lang="en-AU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81F5664-BEF4-C545-BC2B-D2AF254ACD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5480" y="1484784"/>
            <a:ext cx="9234376" cy="5035079"/>
          </a:xfrm>
        </p:spPr>
      </p:pic>
    </p:spTree>
    <p:extLst>
      <p:ext uri="{BB962C8B-B14F-4D97-AF65-F5344CB8AC3E}">
        <p14:creationId xmlns:p14="http://schemas.microsoft.com/office/powerpoint/2010/main" val="825480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D6A54-85D3-5247-A410-46210127A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Take-home Messages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0F90D-E5CF-1A46-A99B-E7D4A38D6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Modification and optimisation of the published detection parameters</a:t>
            </a:r>
          </a:p>
          <a:p>
            <a:pPr lvl="1"/>
            <a:r>
              <a:rPr lang="en-AU" dirty="0"/>
              <a:t>A shorter immersion time (5 min) at a higher temperature (40°C) during </a:t>
            </a:r>
            <a:r>
              <a:rPr lang="en-AU" dirty="0" err="1"/>
              <a:t>fingermark</a:t>
            </a:r>
            <a:r>
              <a:rPr lang="en-AU" dirty="0"/>
              <a:t> treatment can significantly improve detection quality</a:t>
            </a:r>
          </a:p>
          <a:p>
            <a:pPr lvl="1"/>
            <a:r>
              <a:rPr lang="en-AU" dirty="0"/>
              <a:t>Comparison study showed that the modified detection parameters gave superior results</a:t>
            </a:r>
          </a:p>
          <a:p>
            <a:endParaRPr lang="en-AU" dirty="0"/>
          </a:p>
          <a:p>
            <a:pPr marL="231775" indent="-231775"/>
            <a:r>
              <a:rPr lang="en-AU" dirty="0"/>
              <a:t>A manuscript of the research findings has been submitted for publication</a:t>
            </a:r>
          </a:p>
          <a:p>
            <a:pPr marL="231775" indent="-231775"/>
            <a:endParaRPr lang="en-AU" dirty="0"/>
          </a:p>
          <a:p>
            <a:pPr marL="231775" indent="-231775"/>
            <a:r>
              <a:rPr lang="en-AU" dirty="0"/>
              <a:t>My parents still think that I am doing a DNA project…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325B41-6EE7-1246-87C4-9BF1B5561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5505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+mn-lt"/>
              </a:rPr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AU" dirty="0">
                <a:latin typeface="+mn-lt"/>
              </a:rPr>
              <a:t>Australian Research Council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en-AU" dirty="0"/>
              <a:t>Linkage Project (LP160100351)</a:t>
            </a:r>
            <a:endParaRPr lang="en-AU" dirty="0">
              <a:latin typeface="+mn-lt"/>
            </a:endParaRPr>
          </a:p>
          <a:p>
            <a:pPr>
              <a:lnSpc>
                <a:spcPct val="114000"/>
              </a:lnSpc>
            </a:pPr>
            <a:endParaRPr lang="en-AU" dirty="0"/>
          </a:p>
          <a:p>
            <a:pPr>
              <a:lnSpc>
                <a:spcPct val="100000"/>
              </a:lnSpc>
            </a:pPr>
            <a:r>
              <a:rPr lang="en-AU" dirty="0" err="1"/>
              <a:t>Rofin</a:t>
            </a:r>
            <a:r>
              <a:rPr lang="en-AU" dirty="0"/>
              <a:t> Australia Pty Ltd</a:t>
            </a:r>
            <a:endParaRPr lang="en-AU" dirty="0">
              <a:latin typeface="+mn-lt"/>
            </a:endParaRPr>
          </a:p>
          <a:p>
            <a:pPr indent="0">
              <a:lnSpc>
                <a:spcPct val="114000"/>
              </a:lnSpc>
              <a:buNone/>
            </a:pPr>
            <a:endParaRPr lang="en-AU" dirty="0"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en-AU" dirty="0">
                <a:latin typeface="+mn-lt"/>
              </a:rPr>
              <a:t>Australian Federal Police</a:t>
            </a:r>
          </a:p>
          <a:p>
            <a:pPr indent="0">
              <a:lnSpc>
                <a:spcPct val="114000"/>
              </a:lnSpc>
              <a:buNone/>
            </a:pPr>
            <a:endParaRPr lang="en-AU" dirty="0"/>
          </a:p>
          <a:p>
            <a:pPr>
              <a:lnSpc>
                <a:spcPct val="100000"/>
              </a:lnSpc>
            </a:pPr>
            <a:r>
              <a:rPr lang="en-AU" dirty="0">
                <a:latin typeface="+mn-lt"/>
              </a:rPr>
              <a:t>Victoria Police</a:t>
            </a:r>
          </a:p>
          <a:p>
            <a:pPr>
              <a:lnSpc>
                <a:spcPct val="114000"/>
              </a:lnSpc>
            </a:pPr>
            <a:endParaRPr lang="en-AU" dirty="0"/>
          </a:p>
          <a:p>
            <a:pPr>
              <a:lnSpc>
                <a:spcPct val="100000"/>
              </a:lnSpc>
            </a:pPr>
            <a:r>
              <a:rPr lang="en-AU" dirty="0"/>
              <a:t>ANZFSS NSW Branch Award</a:t>
            </a:r>
            <a:endParaRPr lang="en-AU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>
                <a:latin typeface="+mn-lt"/>
              </a:rPr>
              <a:t>PAGE </a:t>
            </a:r>
            <a:fld id="{C9EE3F8F-BFD3-9842-9D76-CADACBFBDD00}" type="slidenum">
              <a:rPr lang="en-AU" smtClean="0">
                <a:latin typeface="+mn-lt"/>
              </a:rPr>
              <a:pPr/>
              <a:t>16</a:t>
            </a:fld>
            <a:endParaRPr lang="en-AU">
              <a:latin typeface="+mn-lt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99C8A45-86C7-EC45-990F-B9E6F33ECAA8}"/>
              </a:ext>
            </a:extLst>
          </p:cNvPr>
          <p:cNvGrpSpPr/>
          <p:nvPr/>
        </p:nvGrpSpPr>
        <p:grpSpPr>
          <a:xfrm>
            <a:off x="5897835" y="1626163"/>
            <a:ext cx="5526757" cy="4251109"/>
            <a:chOff x="5897835" y="1626163"/>
            <a:chExt cx="5526757" cy="425110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27"/>
            <a:stretch/>
          </p:blipFill>
          <p:spPr>
            <a:xfrm>
              <a:off x="5897835" y="4433205"/>
              <a:ext cx="2985377" cy="144355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7508" y="4433205"/>
              <a:ext cx="2037084" cy="1444067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4" t="6977" r="5031" b="7331"/>
            <a:stretch/>
          </p:blipFill>
          <p:spPr>
            <a:xfrm>
              <a:off x="7235522" y="3115290"/>
              <a:ext cx="2830825" cy="112874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7CE3CFC-C7DC-784C-8939-C7905926C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61484" y="1626163"/>
              <a:ext cx="4787650" cy="12999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3835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BB9D7-05A1-B948-AD5E-986A57371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endParaRPr lang="en-AU" dirty="0"/>
          </a:p>
          <a:p>
            <a:pPr indent="0" algn="ctr">
              <a:buNone/>
            </a:pPr>
            <a:r>
              <a:rPr lang="en-AU" sz="3200" b="1" dirty="0"/>
              <a:t>Questions</a:t>
            </a:r>
          </a:p>
          <a:p>
            <a:pPr indent="0" algn="ctr">
              <a:buNone/>
            </a:pPr>
            <a:endParaRPr lang="en-AU" dirty="0"/>
          </a:p>
          <a:p>
            <a:pPr indent="0" algn="ctr">
              <a:buNone/>
            </a:pPr>
            <a:r>
              <a:rPr lang="en-AU" dirty="0"/>
              <a:t>Timothy Lee</a:t>
            </a:r>
          </a:p>
          <a:p>
            <a:pPr indent="0" algn="ctr">
              <a:buNone/>
            </a:pPr>
            <a:r>
              <a:rPr lang="en-AU" dirty="0" err="1"/>
              <a:t>timothy.lee@westernsydney.edu.au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179A3A-2172-2B4C-87CD-CC1DCAE7C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45829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estern Sydney University 1">
      <a:dk1>
        <a:srgbClr val="000000"/>
      </a:dk1>
      <a:lt1>
        <a:srgbClr val="FFFFFF"/>
      </a:lt1>
      <a:dk2>
        <a:srgbClr val="A31E34"/>
      </a:dk2>
      <a:lt2>
        <a:srgbClr val="EBBCBB"/>
      </a:lt2>
      <a:accent1>
        <a:srgbClr val="FE7073"/>
      </a:accent1>
      <a:accent2>
        <a:srgbClr val="F6303D"/>
      </a:accent2>
      <a:accent3>
        <a:srgbClr val="5A2A82"/>
      </a:accent3>
      <a:accent4>
        <a:srgbClr val="027199"/>
      </a:accent4>
      <a:accent5>
        <a:srgbClr val="BA7FD1"/>
      </a:accent5>
      <a:accent6>
        <a:srgbClr val="FF7D78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14545</TotalTime>
  <Words>1034</Words>
  <Application>Microsoft Macintosh PowerPoint</Application>
  <PresentationFormat>Widescreen</PresentationFormat>
  <Paragraphs>175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Calibri</vt:lpstr>
      <vt:lpstr>Chronicle Text G1</vt:lpstr>
      <vt:lpstr>Chronicle Text G1 Roman</vt:lpstr>
      <vt:lpstr>Gotham Narrow</vt:lpstr>
      <vt:lpstr>Gotham Narrow Bold</vt:lpstr>
      <vt:lpstr>Gotham Narrow Book</vt:lpstr>
      <vt:lpstr>Gotham Narrow Light</vt:lpstr>
      <vt:lpstr>Times New Roman</vt:lpstr>
      <vt:lpstr>Office Theme</vt:lpstr>
      <vt:lpstr>Next-generation Latent Fingermark Detection Using Functionalised Silicon Oxide Nanoparticles</vt:lpstr>
      <vt:lpstr>Why Silicon Oxide Nanoparticles?</vt:lpstr>
      <vt:lpstr>Previous Research</vt:lpstr>
      <vt:lpstr>Research Aims</vt:lpstr>
      <vt:lpstr>Concentration of the Nanoparticles</vt:lpstr>
      <vt:lpstr>Concentration of the Nanoparticles</vt:lpstr>
      <vt:lpstr>Concentration of the Nanoparticles</vt:lpstr>
      <vt:lpstr>Treatment Temperature and Immersion Time</vt:lpstr>
      <vt:lpstr>Treatment at Various Temperature Points</vt:lpstr>
      <vt:lpstr>Treatment Temperature and Immersion Time</vt:lpstr>
      <vt:lpstr>Shorter Immersion Times at Higher Temperature</vt:lpstr>
      <vt:lpstr>Optimised Treatment Temperature and Immersion Time</vt:lpstr>
      <vt:lpstr>Detection Parameters</vt:lpstr>
      <vt:lpstr>Comparison of the Two Detection Parameters</vt:lpstr>
      <vt:lpstr>Overall Performance</vt:lpstr>
      <vt:lpstr>Take-home Messages</vt:lpstr>
      <vt:lpstr>Acknowledgements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Catalina Tapia</dc:creator>
  <cp:lastModifiedBy>Timothy Lee</cp:lastModifiedBy>
  <cp:revision>480</cp:revision>
  <dcterms:created xsi:type="dcterms:W3CDTF">2015-09-22T04:56:37Z</dcterms:created>
  <dcterms:modified xsi:type="dcterms:W3CDTF">2018-10-09T15:48:57Z</dcterms:modified>
</cp:coreProperties>
</file>