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85" r:id="rId2"/>
  </p:sldMasterIdLst>
  <p:notesMasterIdLst>
    <p:notesMasterId r:id="rId25"/>
  </p:notesMasterIdLst>
  <p:handoutMasterIdLst>
    <p:handoutMasterId r:id="rId26"/>
  </p:handoutMasterIdLst>
  <p:sldIdLst>
    <p:sldId id="267" r:id="rId3"/>
    <p:sldId id="333" r:id="rId4"/>
    <p:sldId id="332" r:id="rId5"/>
    <p:sldId id="334" r:id="rId6"/>
    <p:sldId id="335" r:id="rId7"/>
    <p:sldId id="280" r:id="rId8"/>
    <p:sldId id="338" r:id="rId9"/>
    <p:sldId id="348" r:id="rId10"/>
    <p:sldId id="321" r:id="rId11"/>
    <p:sldId id="283" r:id="rId12"/>
    <p:sldId id="308" r:id="rId13"/>
    <p:sldId id="323" r:id="rId14"/>
    <p:sldId id="324" r:id="rId15"/>
    <p:sldId id="327" r:id="rId16"/>
    <p:sldId id="340" r:id="rId17"/>
    <p:sldId id="343" r:id="rId18"/>
    <p:sldId id="285" r:id="rId19"/>
    <p:sldId id="346" r:id="rId20"/>
    <p:sldId id="345" r:id="rId21"/>
    <p:sldId id="279" r:id="rId22"/>
    <p:sldId id="257" r:id="rId23"/>
    <p:sldId id="31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7D7"/>
    <a:srgbClr val="F5D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99"/>
    <p:restoredTop sz="86438"/>
  </p:normalViewPr>
  <p:slideViewPr>
    <p:cSldViewPr snapToObjects="1">
      <p:cViewPr varScale="1">
        <p:scale>
          <a:sx n="101" d="100"/>
          <a:sy n="101" d="100"/>
        </p:scale>
        <p:origin x="36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0" d="100"/>
          <a:sy n="80" d="100"/>
        </p:scale>
        <p:origin x="34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F111FC-31B9-C349-9F78-9B1309E167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270A34-2E89-264A-B98E-8E5F08E85A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9AA76-2D74-924C-AF4D-2EFD7E5D9CDB}" type="datetimeFigureOut">
              <a:rPr lang="en-AU" smtClean="0"/>
              <a:t>19/7/19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DF66E5-E1F0-3B40-86A7-0EC9F5E286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06BDA-4BCB-9F41-86A3-07C8FC3C4A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6AE8F-4985-9941-9B72-3ACC6C4567A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0899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B52D2-0160-434A-A03B-22BBAAC2D08A}" type="datetimeFigureOut">
              <a:rPr lang="en-US" smtClean="0"/>
              <a:t>7/19/19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B3D88-1CE6-DA43-B589-2F3912E95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3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D88-1CE6-DA43-B589-2F3912E959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3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D88-1CE6-DA43-B589-2F3912E959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1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BDA7ED-FFDF-9742-A978-ECC149607D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5454" y="412706"/>
            <a:ext cx="1203706" cy="7215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901" y="1224148"/>
            <a:ext cx="3526312" cy="4010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8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88283" cy="68356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7237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831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C1F8FE-3F64-F848-BDB6-1F04EC0D0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0744" y="405234"/>
            <a:ext cx="1198979" cy="718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01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bg1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7237" y="388914"/>
            <a:ext cx="1205994" cy="5174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3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5466306"/>
            <a:ext cx="10874374" cy="1065126"/>
          </a:xfrm>
        </p:spPr>
        <p:txBody>
          <a:bodyPr anchor="t">
            <a:noAutofit/>
          </a:bodyPr>
          <a:lstStyle>
            <a:lvl1pPr algn="ctr">
              <a:lnSpc>
                <a:spcPts val="3500"/>
              </a:lnSpc>
              <a:defRPr sz="3500">
                <a:solidFill>
                  <a:schemeClr val="tx2"/>
                </a:solidFill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72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6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799"/>
            <a:ext cx="5184775" cy="4495801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2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2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</a:t>
            </a:r>
            <a:br>
              <a:rPr lang="en-AU" dirty="0"/>
            </a:br>
            <a:r>
              <a:rPr lang="en-AU" dirty="0"/>
              <a:t>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400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2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1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907" y="320529"/>
            <a:ext cx="3350400" cy="79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6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1791" y="406242"/>
            <a:ext cx="1198979" cy="7185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10872787" cy="4495800"/>
          </a:xfrm>
        </p:spPr>
        <p:txBody>
          <a:bodyPr anchor="t">
            <a:noAutofit/>
          </a:bodyPr>
          <a:lstStyle>
            <a:lvl1pPr algn="ctr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849D8-D263-FB4F-8D56-0E8C8B393F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4800" y="410400"/>
            <a:ext cx="1720800" cy="4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3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8813" y="1701800"/>
            <a:ext cx="5184775" cy="4495800"/>
          </a:xfrm>
        </p:spPr>
        <p:txBody>
          <a:bodyPr anchor="t">
            <a:noAutofit/>
          </a:bodyPr>
          <a:lstStyle>
            <a:lvl1pPr algn="l">
              <a:lnSpc>
                <a:spcPts val="6500"/>
              </a:lnSpc>
              <a:defRPr sz="6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02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F0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ts val="3500"/>
              </a:lnSpc>
              <a:defRPr sz="3500"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2" y="1871498"/>
            <a:ext cx="10872787" cy="4326102"/>
          </a:xfrm>
        </p:spPr>
        <p:txBody>
          <a:bodyPr/>
          <a:lstStyle>
            <a:lvl1pPr>
              <a:lnSpc>
                <a:spcPts val="1700"/>
              </a:lnSpc>
              <a:spcAft>
                <a:spcPts val="0"/>
              </a:spcAft>
              <a:defRPr lang="en-AU" sz="1500" b="1" i="0" kern="1200" dirty="0" smtClean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215900" indent="0">
              <a:lnSpc>
                <a:spcPts val="1700"/>
              </a:lnSpc>
              <a:spcAft>
                <a:spcPts val="850"/>
              </a:spcAft>
              <a:tabLst/>
              <a:defRPr lang="en-AU" sz="1500" b="0" i="0" kern="1200" dirty="0" smtClean="0">
                <a:solidFill>
                  <a:schemeClr val="tx2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05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8813" y="1867583"/>
            <a:ext cx="10872787" cy="4330017"/>
          </a:xfrm>
        </p:spPr>
        <p:txBody>
          <a:bodyPr/>
          <a:lstStyle>
            <a:lvl1pPr>
              <a:lnSpc>
                <a:spcPts val="3500"/>
              </a:lnSpc>
              <a:defRPr sz="3500"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>
              <a:lnSpc>
                <a:spcPts val="3500"/>
              </a:lnSpc>
              <a:spcAft>
                <a:spcPts val="600"/>
              </a:spcAft>
              <a:defRPr sz="3500"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lnSpc>
                <a:spcPts val="2200"/>
              </a:lnSpc>
              <a:defRPr sz="2000" b="0" i="0">
                <a:solidFill>
                  <a:schemeClr val="bg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</a:t>
            </a:r>
            <a:br>
              <a:rPr lang="en-AU" dirty="0"/>
            </a:br>
            <a:r>
              <a:rPr lang="en-AU" dirty="0"/>
              <a:t>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9275" y="388914"/>
            <a:ext cx="1205994" cy="51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11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2770" y="1854200"/>
            <a:ext cx="8268029" cy="4343400"/>
          </a:xfrm>
        </p:spPr>
        <p:txBody>
          <a:bodyPr/>
          <a:lstStyle>
            <a:lvl1pPr>
              <a:lnSpc>
                <a:spcPts val="6500"/>
              </a:lnSpc>
              <a:defRPr lang="en-US" sz="6500" b="1" i="0" kern="1200" dirty="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88400" y="6519863"/>
            <a:ext cx="2743200" cy="201613"/>
          </a:xfrm>
        </p:spPr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03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388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r>
              <a:rPr lang="en-AU" dirty="0">
                <a:latin typeface="Gotham Narrow Bold" pitchFamily="50" charset="0"/>
              </a:rPr>
              <a:t>R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348413" y="1871498"/>
            <a:ext cx="5183187" cy="43388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17304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2" y="1871663"/>
            <a:ext cx="5183187" cy="43259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4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85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127000" indent="-127000">
              <a:lnSpc>
                <a:spcPts val="1400"/>
              </a:lnSpc>
              <a:spcAft>
                <a:spcPts val="850"/>
              </a:spcAft>
              <a:buFont typeface="Arial" charset="0"/>
              <a:buChar char="•"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3" y="1871664"/>
            <a:ext cx="5183187" cy="432594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70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5183517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0" indent="0">
              <a:lnSpc>
                <a:spcPts val="1400"/>
              </a:lnSpc>
              <a:spcAft>
                <a:spcPts val="850"/>
              </a:spcAft>
              <a:buFont typeface="Arial" charset="0"/>
              <a:buNone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348413" y="1871664"/>
            <a:ext cx="5183187" cy="432594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58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6469" y="411880"/>
            <a:ext cx="1203706" cy="721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70" y="941166"/>
            <a:ext cx="10871530" cy="687634"/>
          </a:xfrm>
        </p:spPr>
        <p:txBody>
          <a:bodyPr/>
          <a:lstStyle>
            <a:lvl1pPr>
              <a:defRPr sz="3200">
                <a:latin typeface="+mn-lt"/>
                <a:ea typeface="Gotham Narrow Book" charset="0"/>
                <a:cs typeface="Gotham Narrow Book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556792"/>
            <a:ext cx="10871529" cy="4608512"/>
          </a:xfrm>
        </p:spPr>
        <p:txBody>
          <a:bodyPr/>
          <a:lstStyle>
            <a:lvl1pPr marL="0" indent="-228600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  <a:tabLst/>
              <a:defRPr sz="2400" b="0" i="0">
                <a:solidFill>
                  <a:schemeClr val="tx2"/>
                </a:solidFill>
                <a:latin typeface="+mn-lt"/>
                <a:ea typeface="Gotham Narrow Book" charset="0"/>
                <a:cs typeface="Gotham Narrow Book" charset="0"/>
              </a:defRPr>
            </a:lvl1pPr>
            <a:lvl2pPr marL="542925" indent="-217488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  <a:tabLst/>
              <a:defRPr sz="1800" b="0" i="0">
                <a:solidFill>
                  <a:schemeClr val="tx1"/>
                </a:solidFill>
                <a:latin typeface="+mn-lt"/>
                <a:ea typeface="Gotham Narrow Book" charset="0"/>
                <a:cs typeface="Gotham Narrow Book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1000" b="1" i="0">
                <a:latin typeface="+mn-lt"/>
                <a:ea typeface="Gotham Narrow" charset="0"/>
                <a:cs typeface="Gotham Narrow" charset="0"/>
              </a:defRPr>
            </a:lvl1pPr>
          </a:lstStyle>
          <a:p>
            <a:r>
              <a:rPr lang="en-AU" dirty="0"/>
              <a:t>PAGE </a:t>
            </a:r>
            <a:fld id="{C9EE3F8F-BFD3-9842-9D76-CADACBFBDD00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0934AB-295A-1042-9230-FE927374BDC6}"/>
              </a:ext>
            </a:extLst>
          </p:cNvPr>
          <p:cNvPicPr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85" t="-1" r="-273" b="-7"/>
          <a:stretch/>
        </p:blipFill>
        <p:spPr>
          <a:xfrm>
            <a:off x="8616280" y="411880"/>
            <a:ext cx="1716195" cy="43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09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773613" y="1871498"/>
            <a:ext cx="6757987" cy="4326102"/>
          </a:xfrm>
          <a:prstGeom prst="rect">
            <a:avLst/>
          </a:prstGeom>
          <a:solidFill>
            <a:srgbClr val="F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3886529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0" indent="0">
              <a:lnSpc>
                <a:spcPts val="1400"/>
              </a:lnSpc>
              <a:spcAft>
                <a:spcPts val="850"/>
              </a:spcAft>
              <a:buFont typeface="Arial" charset="0"/>
              <a:buNone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9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4978400" y="2134263"/>
            <a:ext cx="6197600" cy="38474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3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773613" y="1871498"/>
            <a:ext cx="6757987" cy="4326102"/>
          </a:xfrm>
          <a:prstGeom prst="rect">
            <a:avLst/>
          </a:prstGeom>
          <a:solidFill>
            <a:srgbClr val="F0D7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871498"/>
            <a:ext cx="3886529" cy="4326102"/>
          </a:xfrm>
        </p:spPr>
        <p:txBody>
          <a:bodyPr/>
          <a:lstStyle>
            <a:lvl1pPr marL="0">
              <a:lnSpc>
                <a:spcPts val="1400"/>
              </a:lnSpc>
              <a:spcAft>
                <a:spcPts val="850"/>
              </a:spcAft>
              <a:defRPr sz="12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  <a:lvl2pPr marL="171450" indent="-171450">
              <a:lnSpc>
                <a:spcPts val="1400"/>
              </a:lnSpc>
              <a:spcAft>
                <a:spcPts val="850"/>
              </a:spcAft>
              <a:buFont typeface="Arial" charset="0"/>
              <a:buChar char="•"/>
              <a:tabLst/>
              <a:defRPr sz="1200" b="0" i="0">
                <a:solidFill>
                  <a:schemeClr val="tx1"/>
                </a:solidFill>
                <a:latin typeface="Gotham Narrow Light" charset="0"/>
                <a:ea typeface="Gotham Narrow Light" charset="0"/>
                <a:cs typeface="Gotham Narrow Light" charset="0"/>
              </a:defRPr>
            </a:lvl2pPr>
            <a:lvl3pPr marL="0">
              <a:lnSpc>
                <a:spcPts val="1400"/>
              </a:lnSpc>
              <a:spcAft>
                <a:spcPts val="300"/>
              </a:spcAft>
              <a:defRPr sz="1200" b="0" i="0">
                <a:latin typeface="Gotham Narrow Book" charset="0"/>
                <a:ea typeface="Gotham Narrow Book" charset="0"/>
                <a:cs typeface="Gotham Narrow Book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4"/>
          </p:nvPr>
        </p:nvSpPr>
        <p:spPr>
          <a:xfrm>
            <a:off x="4953000" y="2120900"/>
            <a:ext cx="6248400" cy="3873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77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rgbClr val="F0D7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044575"/>
            <a:ext cx="5183517" cy="51657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r>
              <a:rPr lang="en-AU" dirty="0">
                <a:latin typeface="Gotham Narrow Bold" pitchFamily="50" charset="0"/>
              </a:rPr>
              <a:t>R</a:t>
            </a:r>
          </a:p>
        </p:txBody>
      </p:sp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6348413" y="1044575"/>
            <a:ext cx="5183187" cy="51657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91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171" y="1871498"/>
            <a:ext cx="7150428" cy="1227302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0401" y="1871663"/>
            <a:ext cx="3568699" cy="28654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381171" y="3370097"/>
            <a:ext cx="3403929" cy="2827503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8127671" y="3370097"/>
            <a:ext cx="3403929" cy="2827503"/>
          </a:xfrm>
        </p:spPr>
        <p:txBody>
          <a:bodyPr/>
          <a:lstStyle>
            <a:lvl1pPr>
              <a:defRPr>
                <a:latin typeface="Chronicle Text G1" pitchFamily="50" charset="0"/>
              </a:defRPr>
            </a:lvl1pPr>
            <a:lvl2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2pPr>
            <a:lvl3pPr>
              <a:defRPr b="0" i="0">
                <a:latin typeface="Gotham Narrow Light" charset="0"/>
                <a:ea typeface="Gotham Narrow Light" charset="0"/>
                <a:cs typeface="Gotham Narrow Light" charset="0"/>
              </a:defRPr>
            </a:lvl3pPr>
            <a:lvl4pPr>
              <a:defRPr>
                <a:latin typeface="Chronicle Text G1 Roman" charset="0"/>
              </a:defRPr>
            </a:lvl4pPr>
            <a:lvl5pPr>
              <a:defRPr>
                <a:latin typeface="Chronicle Text G1 Roman" charset="0"/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243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hronicle Text G1" pitchFamily="50" charset="0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 i="0"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b="1" i="0">
                <a:latin typeface="Gotham Narrow" charset="0"/>
                <a:ea typeface="Gotham Narrow" charset="0"/>
                <a:cs typeface="Gotham Narrow" charset="0"/>
              </a:defRPr>
            </a:lvl1pPr>
          </a:lstStyle>
          <a:p>
            <a:r>
              <a:rPr lang="en-AU" dirty="0">
                <a:latin typeface="Gotham Narrow Bold" pitchFamily="50" charset="0"/>
              </a:rPr>
              <a:t>PAGE </a:t>
            </a:r>
            <a:fld id="{C9EE3F8F-BFD3-9842-9D76-CADACBFBDD00}" type="slidenum">
              <a:rPr lang="en-AU" smtClean="0">
                <a:latin typeface="Gotham Narrow Bold" pitchFamily="50" charset="0"/>
              </a:rPr>
              <a:pPr/>
              <a:t>‹#›</a:t>
            </a:fld>
            <a:endParaRPr lang="en-AU" dirty="0">
              <a:latin typeface="Gotham Narrow Bold" pitchFamily="50" charset="0"/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0401" y="1871663"/>
            <a:ext cx="3568699" cy="12525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60401" y="3268663"/>
            <a:ext cx="3568699" cy="29797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394201" y="1871663"/>
            <a:ext cx="3390899" cy="26622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4394201" y="4673600"/>
            <a:ext cx="3390899" cy="15748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7950201" y="1871663"/>
            <a:ext cx="3581399" cy="4376737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159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64"/>
            <a:ext cx="4405159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3565" y="356258"/>
            <a:ext cx="1205994" cy="5174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901" y="1224148"/>
            <a:ext cx="3526312" cy="4010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6472" y="391883"/>
            <a:ext cx="1217897" cy="5225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520" y="1634834"/>
            <a:ext cx="2959920" cy="361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9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BCE7E-F0BC-F248-958D-6404E32E8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C5173-5C02-0A48-A3FC-29A12BA4C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8A864-F71A-FE4F-8EA6-20A290F46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401B6-F371-874C-AABF-6CCA0948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37FFB-0D5C-944E-BE18-140BDA46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63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1627F-7ED2-5F48-A482-F4D2539C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5C1EE-1E8C-4244-BB00-3C36FC2B4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BE0A-F4EF-7846-A70C-10C2273F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71978-A888-AB44-9E26-7E4DF85E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9A168-C8A5-5747-AB23-BF3A0262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73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CCDDB-968A-2249-BB68-4BE59F79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4BEAB6-FE21-5E47-98CB-3CAC29A86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6782A-6E18-814E-9214-D7AFD23B3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01649-C7B6-AA44-B9A5-78F97D09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8CB86-D251-3744-97B7-B078D52B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70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CDB3-7C43-2244-8036-CD4C3FAC9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F22C4-A94F-A644-A0E4-8CABFAD0B8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C6E42-1F7D-9D4B-9320-805A028F9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A1897-AE8B-EB4E-A09D-F73483482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E2B68-D453-7844-8774-FB3D5CCE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3217D-5B83-9346-966E-62715569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86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116A6-424E-BA4A-A57F-303D2057A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173B4-9578-554C-AD96-6529E7290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4C1B4-A1F2-AD4A-A0CB-5D2EDA51E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1AF189-8DDC-2448-866E-4071EEB9A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47F22-B210-F846-A51B-9415BFC27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56B89D-2438-AB4C-A249-D943D925C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E95370-34FF-FC4B-B36B-30D2B0F3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BA5C42-610D-B947-ACC0-ED22A9F72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92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21DE-452B-0548-8993-7B7E0D894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AB7E1-255D-9749-AB2A-E0B13636B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28F736-24A8-1C4E-8295-DB0891DB3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96327-ADDB-6840-9F32-B31CCF60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06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A7BF-898E-604C-9303-A9D25DE38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E8FB1-92EC-5342-AEBD-7D9B71BF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AAB4C-754B-D749-8D82-05D1A0F8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36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CC8F-7F41-2943-AD19-06DEF8DC1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ACCA7-449C-8744-A9E1-64CBAC496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64993-5DF3-C847-B58D-43D66E5FF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B6D08-2EE7-5244-A37D-46DAD272E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C8852-86B2-3545-95DE-90E023AE6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493EE-2532-5D48-80AC-66CD6CAB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78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FA329-F344-A44A-BF04-3899466A0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57D60E-036E-5C4F-B150-A2815E00B9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8D1AD-8945-5B4F-A52E-7B667EBA5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986B0-C877-B640-A20A-AF31A3B9D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788D3-C677-0E4C-A098-2CF216E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730A3F-1ECF-4E44-A036-C9F8E4A1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093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7953D-5E20-EE44-B64F-63D73EE31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96AB75-602C-744D-AF56-7EA8B5488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D0C1E-8010-8B4C-83A7-452F30FD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D1E1B-22D8-424B-99B7-FEF524C8A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280EE-ED1F-5643-A31C-747493C6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379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0AB17-D150-6D4A-946B-5EE4D1D83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1B432-9ABB-6E41-96E7-999F107BC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141BA-E6DC-0745-999C-2BCE04648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0D7C9-BDEC-B747-8FA7-8E576D0EE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E97B5-D760-EE42-A6A4-503F4331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2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70" y="1010537"/>
            <a:ext cx="10871529" cy="6876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70" y="1871498"/>
            <a:ext cx="10871529" cy="43084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813" y="6519864"/>
            <a:ext cx="2743200" cy="2016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 b="1" i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391883"/>
            <a:ext cx="4114800" cy="18256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lang="en-US" sz="700" b="1" i="0" kern="1200" dirty="0">
                <a:solidFill>
                  <a:schemeClr val="tx2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8400" y="6519863"/>
            <a:ext cx="2743200" cy="20161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700" b="1" i="0" kern="1200" smtClean="0">
                <a:solidFill>
                  <a:schemeClr val="tx2"/>
                </a:solidFill>
                <a:latin typeface="Gotham Narrow Book" charset="0"/>
                <a:ea typeface="Gotham Narrow Book" charset="0"/>
                <a:cs typeface="Gotham Narrow Book" charset="0"/>
              </a:defRPr>
            </a:lvl1pPr>
          </a:lstStyle>
          <a:p>
            <a:r>
              <a:rPr lang="en-US"/>
              <a:t>PAGE </a:t>
            </a:r>
            <a:fld id="{C9EE3F8F-BFD3-9842-9D76-CADACBFBDD0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7400" y="391883"/>
            <a:ext cx="1217897" cy="52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2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3" r:id="rId13"/>
    <p:sldLayoutId id="2147483672" r:id="rId14"/>
    <p:sldLayoutId id="2147483650" r:id="rId15"/>
    <p:sldLayoutId id="2147483675" r:id="rId16"/>
    <p:sldLayoutId id="2147483676" r:id="rId17"/>
    <p:sldLayoutId id="2147483677" r:id="rId18"/>
    <p:sldLayoutId id="2147483678" r:id="rId19"/>
    <p:sldLayoutId id="2147483682" r:id="rId20"/>
    <p:sldLayoutId id="2147483683" r:id="rId21"/>
    <p:sldLayoutId id="2147483684" r:id="rId22"/>
    <p:sldLayoutId id="2147483679" r:id="rId23"/>
    <p:sldLayoutId id="2147483680" r:id="rId24"/>
    <p:sldLayoutId id="2147483681" r:id="rId25"/>
  </p:sldLayoutIdLst>
  <p:hf hdr="0" ftr="0" dt="0"/>
  <p:txStyles>
    <p:titleStyle>
      <a:lvl1pPr algn="l" defTabSz="914400" rtl="0" eaLnBrk="1" latinLnBrk="0" hangingPunct="1">
        <a:lnSpc>
          <a:spcPts val="2700"/>
        </a:lnSpc>
        <a:spcBef>
          <a:spcPct val="0"/>
        </a:spcBef>
        <a:buNone/>
        <a:defRPr sz="2500" kern="1200">
          <a:solidFill>
            <a:schemeClr val="tx2"/>
          </a:solidFill>
          <a:latin typeface="Chronicle Text G1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200"/>
        </a:lnSpc>
        <a:spcBef>
          <a:spcPts val="0"/>
        </a:spcBef>
        <a:spcAft>
          <a:spcPts val="1300"/>
        </a:spcAft>
        <a:buFont typeface="Arial"/>
        <a:buNone/>
        <a:defRPr sz="2000" kern="1200">
          <a:solidFill>
            <a:schemeClr val="accent1"/>
          </a:solidFill>
          <a:latin typeface="Chronicle Text G1" pitchFamily="50" charset="0"/>
          <a:ea typeface="+mn-ea"/>
          <a:cs typeface="+mn-cs"/>
        </a:defRPr>
      </a:lvl1pPr>
      <a:lvl2pPr marL="0" indent="0" algn="l" defTabSz="914400" rtl="0" eaLnBrk="1" latinLnBrk="0" hangingPunct="1">
        <a:lnSpc>
          <a:spcPts val="1400"/>
        </a:lnSpc>
        <a:spcBef>
          <a:spcPts val="0"/>
        </a:spcBef>
        <a:buFont typeface="Arial"/>
        <a:buNone/>
        <a:tabLst/>
        <a:defRPr sz="1200" b="1" i="0" kern="1200">
          <a:solidFill>
            <a:schemeClr val="tx2"/>
          </a:solidFill>
          <a:latin typeface="Gotham Narrow Bold" pitchFamily="50" charset="0"/>
          <a:ea typeface="Gotham Narrow Bold" pitchFamily="50" charset="0"/>
          <a:cs typeface="Gotham Narrow Bold" pitchFamily="50" charset="0"/>
        </a:defRPr>
      </a:lvl2pPr>
      <a:lvl3pPr marL="11113" indent="0" algn="l" defTabSz="914400" rtl="0" eaLnBrk="1" latinLnBrk="0" hangingPunct="1">
        <a:lnSpc>
          <a:spcPts val="1400"/>
        </a:lnSpc>
        <a:spcBef>
          <a:spcPts val="0"/>
        </a:spcBef>
        <a:spcAft>
          <a:spcPts val="850"/>
        </a:spcAft>
        <a:buFont typeface="Arial"/>
        <a:buNone/>
        <a:tabLst/>
        <a:defRPr sz="1200" b="0" i="0" kern="1200">
          <a:solidFill>
            <a:schemeClr val="tx1"/>
          </a:solidFill>
          <a:latin typeface="Gotham Narrow Light" charset="0"/>
          <a:ea typeface="Gotham Narrow Light" charset="0"/>
          <a:cs typeface="Gotham Narrow Light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Chronicle Text G1 Roman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Chronicle Text G1 Roman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15" userDrawn="1">
          <p15:clr>
            <a:srgbClr val="F26B43"/>
          </p15:clr>
        </p15:guide>
        <p15:guide id="3" orient="horz" pos="4107" userDrawn="1">
          <p15:clr>
            <a:srgbClr val="F26B43"/>
          </p15:clr>
        </p15:guide>
        <p15:guide id="4" orient="horz" pos="640" userDrawn="1">
          <p15:clr>
            <a:srgbClr val="F26B43"/>
          </p15:clr>
        </p15:guide>
        <p15:guide id="5" pos="7264" userDrawn="1">
          <p15:clr>
            <a:srgbClr val="F26B43"/>
          </p15:clr>
        </p15:guide>
        <p15:guide id="6" pos="3681" userDrawn="1">
          <p15:clr>
            <a:srgbClr val="F26B43"/>
          </p15:clr>
        </p15:guide>
        <p15:guide id="7" pos="3999" userDrawn="1">
          <p15:clr>
            <a:srgbClr val="F26B43"/>
          </p15:clr>
        </p15:guide>
        <p15:guide id="8" orient="horz" pos="3904" userDrawn="1">
          <p15:clr>
            <a:srgbClr val="F26B43"/>
          </p15:clr>
        </p15:guide>
        <p15:guide id="9" orient="horz" pos="1072" userDrawn="1">
          <p15:clr>
            <a:srgbClr val="F26B43"/>
          </p15:clr>
        </p15:guide>
        <p15:guide id="10" orient="horz" pos="116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C2CEAC-01E1-CD46-9883-D48056B2C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7F1E8-F357-864D-9EA5-B5AFCB925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F4E69-37D1-2F4F-8697-193B37D07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E1D3A-5B66-E44E-96EA-1C0C85F395FC}" type="datetimeFigureOut">
              <a:rPr lang="en-US" smtClean="0"/>
              <a:t>7/19/19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970D-0382-5348-9F4A-70111ABF6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4C17F-A568-3F46-AF2D-9A1FCB800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C82FA-CE55-4242-BEE3-04679A11C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1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"/><Relationship Id="rId3" Type="http://schemas.openxmlformats.org/officeDocument/2006/relationships/image" Target="../media/image16.jpeg"/><Relationship Id="rId7" Type="http://schemas.openxmlformats.org/officeDocument/2006/relationships/image" Target="../media/image2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tif"/><Relationship Id="rId11" Type="http://schemas.openxmlformats.org/officeDocument/2006/relationships/image" Target="../media/image24.tif"/><Relationship Id="rId5" Type="http://schemas.openxmlformats.org/officeDocument/2006/relationships/image" Target="../media/image18.tiff"/><Relationship Id="rId10" Type="http://schemas.openxmlformats.org/officeDocument/2006/relationships/image" Target="../media/image23.png"/><Relationship Id="rId4" Type="http://schemas.openxmlformats.org/officeDocument/2006/relationships/image" Target="../media/image17.jpg"/><Relationship Id="rId9" Type="http://schemas.openxmlformats.org/officeDocument/2006/relationships/image" Target="../media/image22.t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11" Type="http://schemas.openxmlformats.org/officeDocument/2006/relationships/image" Target="../media/image33.tif"/><Relationship Id="rId5" Type="http://schemas.openxmlformats.org/officeDocument/2006/relationships/image" Target="../media/image27.png"/><Relationship Id="rId10" Type="http://schemas.openxmlformats.org/officeDocument/2006/relationships/image" Target="../media/image32.tiff"/><Relationship Id="rId4" Type="http://schemas.openxmlformats.org/officeDocument/2006/relationships/image" Target="../media/image26.png"/><Relationship Id="rId9" Type="http://schemas.openxmlformats.org/officeDocument/2006/relationships/image" Target="../media/image31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t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tiff"/><Relationship Id="rId11" Type="http://schemas.microsoft.com/office/2007/relationships/hdphoto" Target="../media/hdphoto3.wdp"/><Relationship Id="rId5" Type="http://schemas.openxmlformats.org/officeDocument/2006/relationships/image" Target="../media/image46.jpeg"/><Relationship Id="rId10" Type="http://schemas.openxmlformats.org/officeDocument/2006/relationships/image" Target="../media/image50.png"/><Relationship Id="rId4" Type="http://schemas.openxmlformats.org/officeDocument/2006/relationships/image" Target="../media/image45.tiff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4.tif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5431" y="1196752"/>
            <a:ext cx="10265105" cy="1655192"/>
          </a:xfrm>
        </p:spPr>
        <p:txBody>
          <a:bodyPr/>
          <a:lstStyle/>
          <a:p>
            <a:pPr algn="l"/>
            <a:r>
              <a:rPr lang="en-AU" sz="3600" dirty="0">
                <a:latin typeface="+mn-lt"/>
              </a:rPr>
              <a:t>Next-generation Latent Fingermark Detection Using Functionalised Silicon Oxide Nanoparticles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55430" y="3015450"/>
            <a:ext cx="10872000" cy="30603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AU" sz="2000" b="0" dirty="0">
                <a:latin typeface="+mn-lt"/>
                <a:ea typeface="Gotham Narrow Book" charset="0"/>
                <a:cs typeface="Gotham Narrow Book" charset="0"/>
              </a:rPr>
              <a:t>Timothy Lee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PhD Candidate</a:t>
            </a:r>
          </a:p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Western Sydney University, School of Science and Health</a:t>
            </a:r>
          </a:p>
          <a:p>
            <a:pPr algn="l">
              <a:lnSpc>
                <a:spcPct val="100000"/>
              </a:lnSpc>
            </a:pPr>
            <a:endParaRPr lang="en-AU" sz="20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Prof.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Chris Lennard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Prof.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Claude Roux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endParaRPr lang="en-AU" sz="18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Fehmida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Kanodarwala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endParaRPr lang="en-AU" sz="18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Sébastien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Moret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Xanthe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Spindler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</a:p>
          <a:p>
            <a:pPr algn="l">
              <a:lnSpc>
                <a:spcPct val="100000"/>
              </a:lnSpc>
            </a:pP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Dr Val </a:t>
            </a:r>
            <a:r>
              <a:rPr lang="en-AU" sz="1800" b="0" dirty="0" err="1">
                <a:latin typeface="+mn-lt"/>
                <a:ea typeface="Gotham Narrow Book" charset="0"/>
                <a:cs typeface="Gotham Narrow Book" charset="0"/>
              </a:rPr>
              <a:t>Spikmans</a:t>
            </a:r>
            <a:r>
              <a:rPr lang="en-AU" sz="1800" b="0" dirty="0">
                <a:latin typeface="+mn-lt"/>
                <a:ea typeface="Gotham Narrow Book" charset="0"/>
                <a:cs typeface="Gotham Narrow Book" charset="0"/>
              </a:rPr>
              <a:t> </a:t>
            </a:r>
            <a:r>
              <a:rPr lang="en-AU" sz="1800" b="0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  <a:endParaRPr lang="en-AU" sz="1800" b="0" dirty="0">
              <a:latin typeface="+mn-lt"/>
              <a:ea typeface="Gotham Narrow Book" charset="0"/>
              <a:cs typeface="Gotham Narrow Book" charset="0"/>
            </a:endParaRPr>
          </a:p>
          <a:p>
            <a:pPr algn="l">
              <a:lnSpc>
                <a:spcPct val="100000"/>
              </a:lnSpc>
            </a:pPr>
            <a:endParaRPr lang="en-AU" sz="1800" b="0" baseline="30000" dirty="0">
              <a:latin typeface="+mn-lt"/>
              <a:ea typeface="Gotham Narrow Book" charset="0"/>
              <a:cs typeface="Gotham Narrow Book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5430" y="6418324"/>
            <a:ext cx="10871999" cy="3419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2019 3</a:t>
            </a:r>
            <a:r>
              <a:rPr lang="en-AU" sz="1600" b="0" baseline="30000" dirty="0">
                <a:latin typeface="+mn-lt"/>
                <a:ea typeface="Gotham Narrow Book" charset="0"/>
                <a:cs typeface="Gotham Narrow Book" charset="0"/>
              </a:rPr>
              <a:t>rd</a:t>
            </a:r>
            <a:r>
              <a:rPr lang="en-AU" sz="1600" b="0" dirty="0">
                <a:latin typeface="+mn-lt"/>
                <a:ea typeface="Gotham Narrow Book" charset="0"/>
                <a:cs typeface="Gotham Narrow Book" charset="0"/>
              </a:rPr>
              <a:t> International Conference on Materials Sciences and Nanomaterials – 23 July 2019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51985" y="5427718"/>
            <a:ext cx="5575444" cy="66557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ts val="6500"/>
              </a:lnSpc>
              <a:spcBef>
                <a:spcPct val="0"/>
              </a:spcBef>
              <a:buNone/>
              <a:defRPr sz="6500" b="1" i="0" kern="1200">
                <a:solidFill>
                  <a:schemeClr val="bg1"/>
                </a:solidFill>
                <a:latin typeface="Gotham Narrow Bold" pitchFamily="50" charset="0"/>
                <a:ea typeface="Gotham Narrow Bold" pitchFamily="50" charset="0"/>
                <a:cs typeface="Gotham Narrow Bold" pitchFamily="50" charset="0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AU" sz="1600" b="0" i="1" baseline="30000" dirty="0">
                <a:latin typeface="+mn-lt"/>
                <a:ea typeface="Gotham Narrow Book" charset="0"/>
                <a:cs typeface="Gotham Narrow Book" charset="0"/>
              </a:rPr>
              <a:t>1</a:t>
            </a:r>
            <a:r>
              <a:rPr lang="en-AU" sz="1600" b="0" i="1" dirty="0">
                <a:latin typeface="+mn-lt"/>
                <a:ea typeface="Gotham Narrow Book" charset="0"/>
                <a:cs typeface="Gotham Narrow Book" charset="0"/>
              </a:rPr>
              <a:t> Western Sydney University, School of Science and Health</a:t>
            </a:r>
          </a:p>
          <a:p>
            <a:pPr algn="r">
              <a:lnSpc>
                <a:spcPct val="100000"/>
              </a:lnSpc>
            </a:pPr>
            <a:r>
              <a:rPr lang="en-AU" sz="1600" b="0" i="1" baseline="30000" dirty="0">
                <a:latin typeface="+mn-lt"/>
                <a:ea typeface="Gotham Narrow Book" charset="0"/>
                <a:cs typeface="Gotham Narrow Book" charset="0"/>
              </a:rPr>
              <a:t>2</a:t>
            </a:r>
            <a:r>
              <a:rPr lang="en-AU" sz="1600" b="0" i="1" dirty="0">
                <a:latin typeface="+mn-lt"/>
                <a:ea typeface="Gotham Narrow Book" charset="0"/>
                <a:cs typeface="Gotham Narrow Book" charset="0"/>
              </a:rPr>
              <a:t> University of Technology Sydney, Centre for Forensic Science </a:t>
            </a:r>
          </a:p>
        </p:txBody>
      </p:sp>
    </p:spTree>
    <p:extLst>
      <p:ext uri="{BB962C8B-B14F-4D97-AF65-F5344CB8AC3E}">
        <p14:creationId xmlns:p14="http://schemas.microsoft.com/office/powerpoint/2010/main" val="214415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15A6-11C7-B64E-A5D4-C95277341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Fingermark Evidence in Forensic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90EAD-0073-F746-9E71-30BEB5114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Early days of dactyloscopy (fingerprinting)</a:t>
            </a:r>
          </a:p>
          <a:p>
            <a:pPr lvl="1"/>
            <a:r>
              <a:rPr lang="en-AU" dirty="0"/>
              <a:t>Pioneer studies dated back to the end of the 19</a:t>
            </a:r>
            <a:r>
              <a:rPr lang="en-AU" baseline="30000" dirty="0"/>
              <a:t>th</a:t>
            </a:r>
            <a:r>
              <a:rPr lang="en-AU" dirty="0"/>
              <a:t> century</a:t>
            </a:r>
            <a:r>
              <a:rPr lang="en-AU" baseline="30000" dirty="0"/>
              <a:t>[1]</a:t>
            </a:r>
            <a:endParaRPr lang="en-AU" dirty="0"/>
          </a:p>
          <a:p>
            <a:pPr lvl="1"/>
            <a:r>
              <a:rPr lang="en-AU" dirty="0"/>
              <a:t>Argentina became the first country to formally file criminal records solely using fingerprints in 1896</a:t>
            </a:r>
            <a:r>
              <a:rPr lang="en-AU" baseline="30000" dirty="0"/>
              <a:t>[2]</a:t>
            </a:r>
            <a:endParaRPr lang="en-AU" dirty="0"/>
          </a:p>
          <a:p>
            <a:pPr lvl="1"/>
            <a:r>
              <a:rPr lang="en-AU" dirty="0"/>
              <a:t>It has since been the foundation of forensic identification for more than a century</a:t>
            </a:r>
          </a:p>
          <a:p>
            <a:pPr indent="0">
              <a:buNone/>
            </a:pPr>
            <a:endParaRPr lang="en-AU" dirty="0"/>
          </a:p>
          <a:p>
            <a:r>
              <a:rPr lang="en-AU" dirty="0"/>
              <a:t>The gold standard of forensic identification in criminal investigations</a:t>
            </a:r>
          </a:p>
          <a:p>
            <a:pPr lvl="1"/>
            <a:r>
              <a:rPr lang="en-AU" dirty="0"/>
              <a:t>The ”never-change-in-a-lifetime” feature of human fingerprints</a:t>
            </a:r>
          </a:p>
          <a:p>
            <a:pPr lvl="1"/>
            <a:r>
              <a:rPr lang="en-AU" dirty="0"/>
              <a:t>SUPERIOR (able to differentiate identical twins, unlike DNA) discriminating power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BB793-4E74-1048-A51E-4F8F37A7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</a:t>
            </a:fld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571650-52C8-2044-B51A-50082BA1E435}"/>
              </a:ext>
            </a:extLst>
          </p:cNvPr>
          <p:cNvSpPr txBox="1"/>
          <p:nvPr/>
        </p:nvSpPr>
        <p:spPr>
          <a:xfrm>
            <a:off x="660070" y="6255283"/>
            <a:ext cx="979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1. </a:t>
            </a:r>
            <a:r>
              <a:rPr lang="en-US" sz="1200" dirty="0"/>
              <a:t>Aaron, J.U. 2010, </a:t>
            </a:r>
            <a:r>
              <a:rPr lang="en-US" sz="1200" i="1" dirty="0"/>
              <a:t>Forensic Dentistry, Second Edition</a:t>
            </a:r>
            <a:r>
              <a:rPr lang="en-US" sz="1200" dirty="0"/>
              <a:t>, CRC Press, pp. 79-102.</a:t>
            </a:r>
            <a:endParaRPr lang="en-AU" sz="1200" dirty="0">
              <a:ea typeface="Gotham Narrow Book" charset="0"/>
              <a:cs typeface="Arial" panose="020B0604020202020204" pitchFamily="34" charset="0"/>
            </a:endParaRP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2. </a:t>
            </a:r>
            <a:r>
              <a:rPr lang="en-US" sz="1200" dirty="0" err="1"/>
              <a:t>Vivianne</a:t>
            </a:r>
            <a:r>
              <a:rPr lang="en-US" sz="1200" dirty="0"/>
              <a:t>, G. &amp; Dave, C. 2006, </a:t>
            </a:r>
            <a:r>
              <a:rPr lang="en-US" sz="1200" i="1" dirty="0"/>
              <a:t>Forensic Human Identification</a:t>
            </a:r>
            <a:r>
              <a:rPr lang="en-US" sz="1200" dirty="0"/>
              <a:t>, CRC Press, pp. 56-72.</a:t>
            </a:r>
            <a:r>
              <a:rPr lang="en-AU" sz="1200" dirty="0"/>
              <a:t> </a:t>
            </a:r>
            <a:endParaRPr lang="en-AU" sz="1200" dirty="0">
              <a:ea typeface="Gotham Narrow Book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9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2DD22-BF51-2249-A15F-56AF2BCF0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Human Fingerprints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4364F-E74A-394A-AE6C-DCE1F60C9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556792"/>
            <a:ext cx="10871529" cy="4608512"/>
          </a:xfrm>
        </p:spPr>
        <p:txBody>
          <a:bodyPr/>
          <a:lstStyle/>
          <a:p>
            <a:r>
              <a:rPr lang="en-AU" dirty="0"/>
              <a:t>Three levels of friction ridge skin features</a:t>
            </a:r>
            <a:r>
              <a:rPr lang="en-AU" baseline="30000" dirty="0"/>
              <a:t>[3]</a:t>
            </a:r>
          </a:p>
          <a:p>
            <a:pPr marL="138113" lvl="1" indent="0">
              <a:buNone/>
            </a:pPr>
            <a:r>
              <a:rPr lang="en-AU" dirty="0"/>
              <a:t>Level 1 – basic general patterns 	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A837A-1D2A-0A4C-9006-DA23415D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2</a:t>
            </a:fld>
            <a:endParaRPr lang="en-A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90C81-00A6-5A4C-B3B2-371325CD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46" y="4327270"/>
            <a:ext cx="4592718" cy="19922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75DC08-E4B9-8847-A36F-EA71031ACCFC}"/>
              </a:ext>
            </a:extLst>
          </p:cNvPr>
          <p:cNvSpPr txBox="1"/>
          <p:nvPr/>
        </p:nvSpPr>
        <p:spPr>
          <a:xfrm>
            <a:off x="660070" y="6444477"/>
            <a:ext cx="979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3. </a:t>
            </a:r>
            <a:r>
              <a:rPr lang="en-AU" sz="1200" dirty="0" err="1"/>
              <a:t>Champod</a:t>
            </a:r>
            <a:r>
              <a:rPr lang="en-AU" sz="1200" dirty="0"/>
              <a:t>, C., Lennard, C., Margot, P. &amp; </a:t>
            </a:r>
            <a:r>
              <a:rPr lang="en-AU" sz="1200" dirty="0" err="1"/>
              <a:t>Stoilovic</a:t>
            </a:r>
            <a:r>
              <a:rPr lang="en-AU" sz="1200" dirty="0"/>
              <a:t>, M. 2016, </a:t>
            </a:r>
            <a:r>
              <a:rPr lang="en-AU" sz="1200" i="1" dirty="0"/>
              <a:t>Fingerprints and Other Ridge Skin Impressions</a:t>
            </a:r>
            <a:r>
              <a:rPr lang="en-AU" sz="1200" dirty="0"/>
              <a:t>, CRC Press, </a:t>
            </a:r>
            <a:r>
              <a:rPr lang="en-US" sz="1200" dirty="0"/>
              <a:t>pp. 37-38.</a:t>
            </a:r>
            <a:r>
              <a:rPr lang="en-AU" sz="12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88CD63-715E-D247-ABFE-97A316FD5B72}"/>
              </a:ext>
            </a:extLst>
          </p:cNvPr>
          <p:cNvSpPr txBox="1"/>
          <p:nvPr/>
        </p:nvSpPr>
        <p:spPr>
          <a:xfrm>
            <a:off x="6608561" y="4005064"/>
            <a:ext cx="1863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8113" lvl="1" indent="0">
              <a:buNone/>
            </a:pPr>
            <a:r>
              <a:rPr lang="en-AU" dirty="0"/>
              <a:t>Level 3 – pores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A3B567F-278D-AD45-B059-E5A62FC28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69" y="2602151"/>
            <a:ext cx="5791455" cy="371733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6434211-5E34-6E43-9D70-487936C2714B}"/>
              </a:ext>
            </a:extLst>
          </p:cNvPr>
          <p:cNvGrpSpPr/>
          <p:nvPr/>
        </p:nvGrpSpPr>
        <p:grpSpPr>
          <a:xfrm>
            <a:off x="6608561" y="2195572"/>
            <a:ext cx="4766003" cy="1852525"/>
            <a:chOff x="6608561" y="2195572"/>
            <a:chExt cx="4766003" cy="185252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45176C-DA9B-BA41-89E3-96F57F8CABF9}"/>
                </a:ext>
              </a:extLst>
            </p:cNvPr>
            <p:cNvSpPr txBox="1"/>
            <p:nvPr/>
          </p:nvSpPr>
          <p:spPr>
            <a:xfrm>
              <a:off x="6608561" y="2195572"/>
              <a:ext cx="24750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8113" lvl="1" indent="0">
                <a:buNone/>
              </a:pPr>
              <a:r>
                <a:rPr lang="en-AU" dirty="0"/>
                <a:t>Level 2 – minutiae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1985EFD-1999-D94E-99B6-80B765DC5871}"/>
                </a:ext>
              </a:extLst>
            </p:cNvPr>
            <p:cNvGrpSpPr/>
            <p:nvPr/>
          </p:nvGrpSpPr>
          <p:grpSpPr>
            <a:xfrm>
              <a:off x="6781846" y="2602151"/>
              <a:ext cx="4592718" cy="1445946"/>
              <a:chOff x="6781846" y="2602151"/>
              <a:chExt cx="4592718" cy="1445946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CAF31EE-CBAA-3E4C-93A5-D60F65432B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/>
              <a:stretch/>
            </p:blipFill>
            <p:spPr>
              <a:xfrm>
                <a:off x="6781846" y="2602151"/>
                <a:ext cx="4592718" cy="144594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F03F6D3-A28F-634D-85AD-9938521AA1C0}"/>
                  </a:ext>
                </a:extLst>
              </p:cNvPr>
              <p:cNvSpPr txBox="1"/>
              <p:nvPr/>
            </p:nvSpPr>
            <p:spPr>
              <a:xfrm>
                <a:off x="6816080" y="3701131"/>
                <a:ext cx="13644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noAutofit/>
              </a:bodyPr>
              <a:lstStyle/>
              <a:p>
                <a:pPr marL="138113" lvl="1" indent="0">
                  <a:buNone/>
                </a:pPr>
                <a:r>
                  <a:rPr lang="en-AU" sz="1400" dirty="0"/>
                  <a:t>Ridge ending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1D326C6-D2C0-6D45-BD72-FE06704B733D}"/>
                  </a:ext>
                </a:extLst>
              </p:cNvPr>
              <p:cNvSpPr txBox="1"/>
              <p:nvPr/>
            </p:nvSpPr>
            <p:spPr>
              <a:xfrm>
                <a:off x="8396005" y="3706533"/>
                <a:ext cx="13644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noAutofit/>
              </a:bodyPr>
              <a:lstStyle/>
              <a:p>
                <a:pPr marL="138113" lvl="1" indent="0">
                  <a:buNone/>
                </a:pPr>
                <a:r>
                  <a:rPr lang="en-AU" sz="1400" dirty="0"/>
                  <a:t>  Bifurcation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72C484-F6CE-AB46-AEFA-C49772B95099}"/>
                  </a:ext>
                </a:extLst>
              </p:cNvPr>
              <p:cNvSpPr txBox="1"/>
              <p:nvPr/>
            </p:nvSpPr>
            <p:spPr>
              <a:xfrm>
                <a:off x="9975930" y="3706533"/>
                <a:ext cx="13644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noAutofit/>
              </a:bodyPr>
              <a:lstStyle/>
              <a:p>
                <a:pPr marL="138113" lvl="1" indent="0">
                  <a:buNone/>
                </a:pPr>
                <a:r>
                  <a:rPr lang="en-AU" sz="1400" dirty="0"/>
                  <a:t>         Dot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191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8A2DF-4C1F-1B4F-95BE-4802C1F5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Latent Fingermarks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8A4D9-2FD4-D243-8466-EA8F4EA10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Chemical constituents of the human fingermarks</a:t>
            </a:r>
          </a:p>
          <a:p>
            <a:pPr lvl="1"/>
            <a:r>
              <a:rPr lang="en-AU" dirty="0"/>
              <a:t>Sources – Eccrine (aqueous secretions) and sebaceous glands (lipid secretions)</a:t>
            </a:r>
          </a:p>
          <a:p>
            <a:pPr lvl="1"/>
            <a:r>
              <a:rPr lang="en-AU" dirty="0"/>
              <a:t>Latent fingermark residues are therefore a combination of water and non-water soluble components</a:t>
            </a:r>
          </a:p>
          <a:p>
            <a:pPr lvl="1"/>
            <a:r>
              <a:rPr lang="en-AU" dirty="0"/>
              <a:t>Amino acids and lipids are two major groups of constituents of latent fingermark residues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5C4E8-443E-3D46-80DD-9BCA112F0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3</a:t>
            </a:fld>
            <a:endParaRPr lang="en-AU" dirty="0"/>
          </a:p>
        </p:txBody>
      </p:sp>
      <p:pic>
        <p:nvPicPr>
          <p:cNvPr id="5" name="Online Media 4" descr="Fingermark secretions.mp4">
            <a:hlinkClick r:id="" action="ppaction://media"/>
            <a:extLst>
              <a:ext uri="{FF2B5EF4-FFF2-40B4-BE49-F238E27FC236}">
                <a16:creationId xmlns:a16="http://schemas.microsoft.com/office/drawing/2014/main" id="{6DF1E791-900D-DC45-AD4B-04F545B05F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9071"/>
          <a:stretch/>
        </p:blipFill>
        <p:spPr>
          <a:xfrm>
            <a:off x="3148023" y="3466693"/>
            <a:ext cx="5895624" cy="30154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E1837C-6054-DF41-8DD3-F454663B9427}"/>
              </a:ext>
            </a:extLst>
          </p:cNvPr>
          <p:cNvSpPr txBox="1"/>
          <p:nvPr/>
        </p:nvSpPr>
        <p:spPr>
          <a:xfrm>
            <a:off x="660070" y="6444477"/>
            <a:ext cx="979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Video: </a:t>
            </a:r>
            <a:r>
              <a:rPr lang="en-AU" sz="1200" dirty="0"/>
              <a:t>TIMELAPSE VISION. 2016, </a:t>
            </a:r>
            <a:r>
              <a:rPr lang="en-AU" sz="1200" i="1" dirty="0"/>
              <a:t>Fingerprints and sweat glands</a:t>
            </a:r>
            <a:r>
              <a:rPr lang="en-AU" sz="1200" dirty="0"/>
              <a:t>, Available at: https://</a:t>
            </a:r>
            <a:r>
              <a:rPr lang="en-AU" sz="1200" dirty="0" err="1"/>
              <a:t>www.youtube.com</a:t>
            </a:r>
            <a:r>
              <a:rPr lang="en-AU" sz="1200" dirty="0"/>
              <a:t>/</a:t>
            </a:r>
            <a:r>
              <a:rPr lang="en-AU" sz="1200" dirty="0" err="1"/>
              <a:t>watch?v</a:t>
            </a:r>
            <a:r>
              <a:rPr lang="en-AU" sz="1200" dirty="0"/>
              <a:t>=</a:t>
            </a:r>
            <a:r>
              <a:rPr lang="en-AU" sz="1200" dirty="0" err="1"/>
              <a:t>lOaFeGreAJw</a:t>
            </a:r>
            <a:r>
              <a:rPr lang="en-US" sz="1200" dirty="0"/>
              <a:t>.</a:t>
            </a:r>
            <a:r>
              <a:rPr lang="en-A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647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B68CC-FB80-0145-8C4D-3B31634BA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Latent Fingermark Detection and Enhancement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C2FFF-859D-004D-9FD2-E99E7692F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Various conventional techniques</a:t>
            </a:r>
          </a:p>
          <a:p>
            <a:pPr lvl="1"/>
            <a:r>
              <a:rPr lang="en-US" dirty="0"/>
              <a:t>Powder dusting</a:t>
            </a:r>
          </a:p>
          <a:p>
            <a:pPr lvl="1"/>
            <a:r>
              <a:rPr lang="en-US" dirty="0"/>
              <a:t>Amino acid reagents (e.g. 1,2-indanedione-zinc and ninhydrin)</a:t>
            </a:r>
          </a:p>
          <a:p>
            <a:pPr lvl="1"/>
            <a:r>
              <a:rPr lang="en-US" dirty="0"/>
              <a:t>Cyanoacrylate (CA) fuming + luminescent dye staining</a:t>
            </a:r>
          </a:p>
          <a:p>
            <a:pPr lvl="1"/>
            <a:r>
              <a:rPr lang="en-US" dirty="0"/>
              <a:t>Metal deposition</a:t>
            </a:r>
            <a:endParaRPr lang="en-AU" dirty="0"/>
          </a:p>
          <a:p>
            <a:r>
              <a:rPr lang="en-AU" dirty="0"/>
              <a:t>Major drawbacks of conventional techniques</a:t>
            </a:r>
          </a:p>
          <a:p>
            <a:pPr lvl="1"/>
            <a:r>
              <a:rPr lang="en-AU" dirty="0"/>
              <a:t>Inabilities to develop fingermarks on substrates with complex background chemistries</a:t>
            </a:r>
          </a:p>
          <a:p>
            <a:pPr lvl="1"/>
            <a:r>
              <a:rPr lang="en-AU" dirty="0"/>
              <a:t>Struggle to detect some fingermarks that are present</a:t>
            </a:r>
            <a:r>
              <a:rPr lang="en-AU" baseline="30000" dirty="0"/>
              <a:t>[4]</a:t>
            </a:r>
          </a:p>
          <a:p>
            <a:r>
              <a:rPr lang="en-AU" dirty="0"/>
              <a:t>Need of new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47F76-FB0C-E84F-9BE3-D5329B783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4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53F124-0157-7B49-B0FD-F7D5692A154E}"/>
              </a:ext>
            </a:extLst>
          </p:cNvPr>
          <p:cNvSpPr txBox="1"/>
          <p:nvPr/>
        </p:nvSpPr>
        <p:spPr>
          <a:xfrm>
            <a:off x="660070" y="6444477"/>
            <a:ext cx="979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4. Chadwick, S., </a:t>
            </a:r>
            <a:r>
              <a:rPr lang="en-AU" sz="1200" dirty="0" err="1"/>
              <a:t>Moret</a:t>
            </a:r>
            <a:r>
              <a:rPr lang="en-AU" sz="1200" dirty="0"/>
              <a:t>, S., </a:t>
            </a:r>
            <a:r>
              <a:rPr lang="en-AU" sz="1200" dirty="0" err="1"/>
              <a:t>Jayashanka</a:t>
            </a:r>
            <a:r>
              <a:rPr lang="en-AU" sz="1200" dirty="0"/>
              <a:t>, N., Lennard, C., Spindler, X. &amp; Roux, C. 2018, </a:t>
            </a:r>
            <a:r>
              <a:rPr lang="en-AU" sz="1200" i="1" dirty="0"/>
              <a:t>Forensic Science International</a:t>
            </a:r>
            <a:r>
              <a:rPr lang="en-AU" sz="1200" dirty="0"/>
              <a:t>, vol. 289, pp. 381-9.</a:t>
            </a:r>
          </a:p>
        </p:txBody>
      </p:sp>
    </p:spTree>
    <p:extLst>
      <p:ext uri="{BB962C8B-B14F-4D97-AF65-F5344CB8AC3E}">
        <p14:creationId xmlns:p14="http://schemas.microsoft.com/office/powerpoint/2010/main" val="121213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7ED80F7E-CBD4-D242-BAD0-F5B03C05FB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5266" y="1809989"/>
            <a:ext cx="3501138" cy="394049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FFD33F1-1B7B-A342-802E-53FE452EF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233" y="1809990"/>
            <a:ext cx="3501139" cy="39404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Silicon Oxide Nanoparticles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 dirty="0"/>
              <a:t>PAGE </a:t>
            </a:r>
            <a:fld id="{C9EE3F8F-BFD3-9842-9D76-CADACBFBDD00}" type="slidenum">
              <a:rPr lang="en-AU" smtClean="0"/>
              <a:pPr/>
              <a:t>5</a:t>
            </a:fld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2706B3-1097-4844-B538-595C870D4C6E}"/>
              </a:ext>
            </a:extLst>
          </p:cNvPr>
          <p:cNvSpPr txBox="1"/>
          <p:nvPr/>
        </p:nvSpPr>
        <p:spPr>
          <a:xfrm>
            <a:off x="660070" y="6075145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5.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Cantú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2012,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Lee and </a:t>
            </a:r>
            <a:r>
              <a:rPr lang="en-AU" sz="1200" i="1" dirty="0" err="1">
                <a:ea typeface="Gotham Narrow Book" charset="0"/>
                <a:cs typeface="Arial" panose="020B0604020202020204" pitchFamily="34" charset="0"/>
              </a:rPr>
              <a:t>Gaensslen's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 Advances in Fingerprint Technology, Third Edition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CRC Press, pp. 307-80.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6.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2014,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Nanotechnology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25, no. 42,</a:t>
            </a:r>
            <a:r>
              <a:rPr lang="en-AU" sz="1200" b="1" dirty="0">
                <a:ea typeface="Gotham Narrow Book" charset="0"/>
                <a:cs typeface="Arial" panose="020B0604020202020204" pitchFamily="34" charset="0"/>
              </a:rPr>
              <a:t> 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p. 425502.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7.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2016,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259, pp. 10-8.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071" y="1556792"/>
            <a:ext cx="10871529" cy="4608512"/>
          </a:xfrm>
        </p:spPr>
        <p:txBody>
          <a:bodyPr/>
          <a:lstStyle/>
          <a:p>
            <a:r>
              <a:rPr lang="en-AU" dirty="0"/>
              <a:t>Versatile modifiable surface</a:t>
            </a:r>
            <a:r>
              <a:rPr lang="en-AU" baseline="30000" dirty="0"/>
              <a:t>[5]</a:t>
            </a:r>
            <a:r>
              <a:rPr lang="en-AU" dirty="0"/>
              <a:t> </a:t>
            </a:r>
            <a:endParaRPr lang="en-AU" baseline="30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762131-9C7B-B948-A6E3-A383A6DBE2BA}"/>
              </a:ext>
            </a:extLst>
          </p:cNvPr>
          <p:cNvSpPr txBox="1"/>
          <p:nvPr/>
        </p:nvSpPr>
        <p:spPr>
          <a:xfrm>
            <a:off x="4511824" y="1623602"/>
            <a:ext cx="442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tx2"/>
                </a:solidFill>
              </a:rPr>
              <a:t>+ extended optical properties</a:t>
            </a:r>
            <a:r>
              <a:rPr lang="en-AU" sz="2400" baseline="30000" dirty="0">
                <a:solidFill>
                  <a:schemeClr val="tx2"/>
                </a:solidFill>
              </a:rPr>
              <a:t>[6]</a:t>
            </a:r>
            <a:endParaRPr lang="en-AU" sz="2400" dirty="0">
              <a:solidFill>
                <a:schemeClr val="tx2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2A4155-C7C7-C94E-A571-8FB272DC120E}"/>
              </a:ext>
            </a:extLst>
          </p:cNvPr>
          <p:cNvSpPr txBox="1"/>
          <p:nvPr/>
        </p:nvSpPr>
        <p:spPr>
          <a:xfrm>
            <a:off x="8453250" y="1635186"/>
            <a:ext cx="2094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tx2"/>
                </a:solidFill>
              </a:rPr>
              <a:t>+ small size</a:t>
            </a:r>
            <a:r>
              <a:rPr lang="en-AU" sz="2400" baseline="30000" dirty="0">
                <a:solidFill>
                  <a:schemeClr val="tx2"/>
                </a:solidFill>
              </a:rPr>
              <a:t>[6,7]</a:t>
            </a:r>
            <a:endParaRPr lang="en-AU" sz="2400" dirty="0">
              <a:solidFill>
                <a:schemeClr val="tx2"/>
              </a:solidFill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3EC3EF43-213C-B845-BFB3-EB81C1A2EE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6911" y="2995907"/>
            <a:ext cx="1572467" cy="15132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1FC49F-1BC6-D841-B06E-C51F256C21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14" y="2700893"/>
            <a:ext cx="3869875" cy="20292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EADD6F2-4D1C-9A4C-A86E-7ABDE058F89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9944" y="2830309"/>
            <a:ext cx="1833331" cy="18998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3F656B-EF89-5246-A5DB-EAA3B3A8D4A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 amt="5000"/>
          </a:blip>
          <a:srcRect l="20601" t="10347" r="19610" b="10347"/>
          <a:stretch/>
        </p:blipFill>
        <p:spPr>
          <a:xfrm>
            <a:off x="4355441" y="1657276"/>
            <a:ext cx="3398636" cy="450802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8F9673D-E734-9942-83EC-29F5C646F123}"/>
              </a:ext>
            </a:extLst>
          </p:cNvPr>
          <p:cNvGrpSpPr/>
          <p:nvPr/>
        </p:nvGrpSpPr>
        <p:grpSpPr>
          <a:xfrm>
            <a:off x="3864569" y="1657276"/>
            <a:ext cx="6850455" cy="4469694"/>
            <a:chOff x="3864569" y="1657276"/>
            <a:chExt cx="6850455" cy="446969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C63B064-6BD4-E447-84DC-065875D3D639}"/>
                </a:ext>
              </a:extLst>
            </p:cNvPr>
            <p:cNvGrpSpPr/>
            <p:nvPr/>
          </p:nvGrpSpPr>
          <p:grpSpPr>
            <a:xfrm>
              <a:off x="3864569" y="1657276"/>
              <a:ext cx="5317303" cy="4469694"/>
              <a:chOff x="3864569" y="1657276"/>
              <a:chExt cx="5317303" cy="4469694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E68105E-D343-D64B-B6EB-03CD96615EF4}"/>
                  </a:ext>
                </a:extLst>
              </p:cNvPr>
              <p:cNvGrpSpPr/>
              <p:nvPr/>
            </p:nvGrpSpPr>
            <p:grpSpPr>
              <a:xfrm>
                <a:off x="3864569" y="1657276"/>
                <a:ext cx="3876425" cy="4469694"/>
                <a:chOff x="3864569" y="1657276"/>
                <a:chExt cx="3876425" cy="4469694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5F2EFBFE-2CA3-4D44-A59B-17966F167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/>
                <a:srcRect l="19551" t="10101" r="19610" b="10347"/>
                <a:stretch/>
              </p:blipFill>
              <p:spPr>
                <a:xfrm>
                  <a:off x="4322703" y="1657276"/>
                  <a:ext cx="3418291" cy="4469694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603AFDB0-F922-2740-8618-538DE4DCCF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24471" t="13725" r="24847" b="11414"/>
                <a:stretch/>
              </p:blipFill>
              <p:spPr>
                <a:xfrm>
                  <a:off x="3864569" y="4721923"/>
                  <a:ext cx="914948" cy="1351479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A17DD46-867A-DE49-9447-7BD4E13D7F2E}"/>
                  </a:ext>
                </a:extLst>
              </p:cNvPr>
              <p:cNvGrpSpPr/>
              <p:nvPr/>
            </p:nvGrpSpPr>
            <p:grpSpPr>
              <a:xfrm>
                <a:off x="6693955" y="3123489"/>
                <a:ext cx="2487917" cy="1877270"/>
                <a:chOff x="6693955" y="3123489"/>
                <a:chExt cx="2487917" cy="1877270"/>
              </a:xfrm>
            </p:grpSpPr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7667F7E4-98BA-724B-BEE4-0238CFF48A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7014723" y="4062960"/>
                  <a:ext cx="942491" cy="937799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51F98B84-8388-754E-8798-88A8737722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7013086" y="3343004"/>
                  <a:ext cx="734449" cy="730793"/>
                </a:xfrm>
                <a:prstGeom prst="rect">
                  <a:avLst/>
                </a:prstGeom>
              </p:spPr>
            </p:pic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4F201AAC-3EB9-1142-87D7-76268BFD11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7278573" y="3581103"/>
                  <a:ext cx="990318" cy="985388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D055E07F-FEB4-CE43-AE54-6A3C01F8743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7627005" y="3123489"/>
                  <a:ext cx="1554867" cy="1547126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8574E274-8077-F24A-B7A2-F3D48A17B3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6693955" y="3790020"/>
                  <a:ext cx="570394" cy="567555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80E30ABD-C7C4-344B-BC78-97CCEB8648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6729163" y="4298997"/>
                  <a:ext cx="445850" cy="443631"/>
                </a:xfrm>
                <a:prstGeom prst="rect">
                  <a:avLst/>
                </a:prstGeom>
              </p:spPr>
            </p:pic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id="{785F11EF-DAA6-2A48-92BB-5E0220B94E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6934180" y="4634067"/>
                  <a:ext cx="354961" cy="353194"/>
                </a:xfrm>
                <a:prstGeom prst="rect">
                  <a:avLst/>
                </a:prstGeom>
              </p:spPr>
            </p:pic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7DED4AC7-E9D1-A748-A58E-C48CE37D04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l="26966" t="4947" r="26736" b="7200"/>
                <a:stretch/>
              </p:blipFill>
              <p:spPr>
                <a:xfrm>
                  <a:off x="6731619" y="4664999"/>
                  <a:ext cx="202561" cy="201553"/>
                </a:xfrm>
                <a:prstGeom prst="rect">
                  <a:avLst/>
                </a:prstGeom>
              </p:spPr>
            </p:pic>
          </p:grpSp>
        </p:grp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338CC8B3-4032-E94E-94DC-15248D06C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6966" t="4947" r="26736" b="7200"/>
            <a:stretch/>
          </p:blipFill>
          <p:spPr>
            <a:xfrm>
              <a:off x="7981932" y="2123383"/>
              <a:ext cx="1812118" cy="1803096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01F060F-9AB5-0F4F-B529-C4B8975C13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6966" t="4947" r="26736" b="7200"/>
            <a:stretch/>
          </p:blipFill>
          <p:spPr>
            <a:xfrm>
              <a:off x="8527286" y="2913427"/>
              <a:ext cx="2187738" cy="2176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092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38" grpId="0"/>
      <p:bldP spid="38" grpId="1"/>
      <p:bldP spid="39" grpId="0"/>
      <p:bldP spid="3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Does It Work?</a:t>
            </a:r>
            <a:endParaRPr lang="en-AU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>
                <a:latin typeface="+mn-lt"/>
              </a:rPr>
              <a:t>PAGE </a:t>
            </a:r>
            <a:fld id="{C9EE3F8F-BFD3-9842-9D76-CADACBFBDD00}" type="slidenum">
              <a:rPr lang="en-AU" smtClean="0">
                <a:latin typeface="+mn-lt"/>
              </a:rPr>
              <a:pPr/>
              <a:t>6</a:t>
            </a:fld>
            <a:endParaRPr lang="en-AU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040983-7F5C-2644-A5CB-BB9EF2DB36A9}"/>
              </a:ext>
            </a:extLst>
          </p:cNvPr>
          <p:cNvSpPr txBox="1"/>
          <p:nvPr/>
        </p:nvSpPr>
        <p:spPr>
          <a:xfrm>
            <a:off x="881081" y="5557788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Visualisation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F21D45-493D-0A43-A52E-84D537030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976" y="5618960"/>
            <a:ext cx="560780" cy="474348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9A7D6F1D-1856-2645-AA61-7649EB4EF5FA}"/>
              </a:ext>
            </a:extLst>
          </p:cNvPr>
          <p:cNvSpPr/>
          <p:nvPr/>
        </p:nvSpPr>
        <p:spPr>
          <a:xfrm>
            <a:off x="6800257" y="5738280"/>
            <a:ext cx="1291267" cy="23570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D0AFE8-67E1-0849-A572-38E95AA0E306}"/>
              </a:ext>
            </a:extLst>
          </p:cNvPr>
          <p:cNvGrpSpPr/>
          <p:nvPr/>
        </p:nvGrpSpPr>
        <p:grpSpPr>
          <a:xfrm>
            <a:off x="1041719" y="1327367"/>
            <a:ext cx="10693659" cy="1645266"/>
            <a:chOff x="1041719" y="1327367"/>
            <a:chExt cx="10693659" cy="164526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D01DCCC-888F-A742-9E79-AAA93749EA26}"/>
                </a:ext>
              </a:extLst>
            </p:cNvPr>
            <p:cNvSpPr txBox="1"/>
            <p:nvPr/>
          </p:nvSpPr>
          <p:spPr>
            <a:xfrm>
              <a:off x="1041719" y="1997866"/>
              <a:ext cx="1614083" cy="469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solidFill>
                    <a:schemeClr val="tx2"/>
                  </a:solidFill>
                </a:rPr>
                <a:t>Synthesis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BA784C1-2224-7345-BE8E-90C245BA7CF7}"/>
                </a:ext>
              </a:extLst>
            </p:cNvPr>
            <p:cNvGrpSpPr/>
            <p:nvPr/>
          </p:nvGrpSpPr>
          <p:grpSpPr>
            <a:xfrm>
              <a:off x="4225630" y="1327367"/>
              <a:ext cx="7509748" cy="1645266"/>
              <a:chOff x="4225630" y="1327367"/>
              <a:chExt cx="7509748" cy="164526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72D161E-55A3-A04C-B15C-9F9563967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5630" y="1596447"/>
                <a:ext cx="839939" cy="1200277"/>
              </a:xfrm>
              <a:prstGeom prst="rect">
                <a:avLst/>
              </a:prstGeom>
            </p:spPr>
          </p:pic>
          <p:sp>
            <p:nvSpPr>
              <p:cNvPr id="22" name="Right Arrow 21">
                <a:extLst>
                  <a:ext uri="{FF2B5EF4-FFF2-40B4-BE49-F238E27FC236}">
                    <a16:creationId xmlns:a16="http://schemas.microsoft.com/office/drawing/2014/main" id="{760EB413-F125-A844-BAA9-805871E78007}"/>
                  </a:ext>
                </a:extLst>
              </p:cNvPr>
              <p:cNvSpPr/>
              <p:nvPr/>
            </p:nvSpPr>
            <p:spPr>
              <a:xfrm>
                <a:off x="5673499" y="2114575"/>
                <a:ext cx="1291267" cy="235708"/>
              </a:xfrm>
              <a:prstGeom prst="rightArrow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4CF89C7-8233-A940-A6F2-6B009E3FEDC0}"/>
                  </a:ext>
                </a:extLst>
              </p:cNvPr>
              <p:cNvSpPr txBox="1"/>
              <p:nvPr/>
            </p:nvSpPr>
            <p:spPr>
              <a:xfrm>
                <a:off x="9393228" y="1799359"/>
                <a:ext cx="234215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400" b="1" dirty="0" err="1"/>
                  <a:t>RuBpy</a:t>
                </a:r>
                <a:r>
                  <a:rPr lang="en-AU" sz="1400" b="1" dirty="0"/>
                  <a:t>-doped (core)</a:t>
                </a:r>
              </a:p>
              <a:p>
                <a:r>
                  <a:rPr lang="en-AU" sz="1400" b="1" dirty="0"/>
                  <a:t>CES (</a:t>
                </a:r>
                <a:r>
                  <a:rPr lang="en-AU" sz="1400" b="1" dirty="0" err="1"/>
                  <a:t>carboxyethylsilanetriol</a:t>
                </a:r>
                <a:r>
                  <a:rPr lang="en-AU" sz="1400" b="1" dirty="0"/>
                  <a:t>)-functionalised SiO</a:t>
                </a:r>
                <a:r>
                  <a:rPr lang="en-AU" sz="1400" b="1" baseline="-25000" dirty="0"/>
                  <a:t>2</a:t>
                </a:r>
                <a:r>
                  <a:rPr lang="en-AU" sz="1400" b="1" dirty="0"/>
                  <a:t> NPs</a:t>
                </a: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25698E7B-0532-2644-B262-0B6FDB096F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29878" y="1327367"/>
                <a:ext cx="2063350" cy="164526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75131F-EC91-BA48-9D07-8958B5A4881C}"/>
                  </a:ext>
                </a:extLst>
              </p:cNvPr>
              <p:cNvSpPr txBox="1"/>
              <p:nvPr/>
            </p:nvSpPr>
            <p:spPr>
              <a:xfrm>
                <a:off x="5859328" y="1860914"/>
                <a:ext cx="8777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b="1" dirty="0"/>
                  <a:t>48 hours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0FE04B-876F-894A-BE60-A7FD0FFFFBA8}"/>
              </a:ext>
            </a:extLst>
          </p:cNvPr>
          <p:cNvGrpSpPr/>
          <p:nvPr/>
        </p:nvGrpSpPr>
        <p:grpSpPr>
          <a:xfrm>
            <a:off x="881081" y="3115221"/>
            <a:ext cx="9659629" cy="1738800"/>
            <a:chOff x="881081" y="3186481"/>
            <a:chExt cx="9659629" cy="17388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2748AD-1BC4-6E41-BB42-9F042840A8D6}"/>
                </a:ext>
              </a:extLst>
            </p:cNvPr>
            <p:cNvSpPr txBox="1"/>
            <p:nvPr/>
          </p:nvSpPr>
          <p:spPr>
            <a:xfrm>
              <a:off x="881081" y="3808154"/>
              <a:ext cx="1935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2400" b="1" dirty="0">
                  <a:solidFill>
                    <a:schemeClr val="tx2"/>
                  </a:solidFill>
                </a:rPr>
                <a:t>Application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3D6D742-86A9-8647-85B4-96D80AE3EF86}"/>
                </a:ext>
              </a:extLst>
            </p:cNvPr>
            <p:cNvGrpSpPr/>
            <p:nvPr/>
          </p:nvGrpSpPr>
          <p:grpSpPr>
            <a:xfrm>
              <a:off x="3393651" y="3186481"/>
              <a:ext cx="7147059" cy="1738800"/>
              <a:chOff x="3455103" y="3046670"/>
              <a:chExt cx="7147059" cy="17388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772C7D6-9F97-0E46-88D7-93BBEA6AFBAB}"/>
                  </a:ext>
                </a:extLst>
              </p:cNvPr>
              <p:cNvGrpSpPr/>
              <p:nvPr/>
            </p:nvGrpSpPr>
            <p:grpSpPr>
              <a:xfrm>
                <a:off x="3455103" y="3284984"/>
                <a:ext cx="1813762" cy="1228384"/>
                <a:chOff x="3061933" y="2566778"/>
                <a:chExt cx="1913813" cy="1296144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6D0A2742-CAE6-A44D-A979-EEF8071BB9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61933" y="2566778"/>
                  <a:ext cx="1913813" cy="1296144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BBF99DF-021C-5940-9DFB-239B61B765A7}"/>
                    </a:ext>
                  </a:extLst>
                </p:cNvPr>
                <p:cNvSpPr txBox="1"/>
                <p:nvPr/>
              </p:nvSpPr>
              <p:spPr>
                <a:xfrm>
                  <a:off x="3480174" y="2891686"/>
                  <a:ext cx="1077329" cy="681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AU" b="1" u="sng" dirty="0"/>
                    <a:t>Rinse</a:t>
                  </a:r>
                </a:p>
                <a:p>
                  <a:pPr algn="ctr"/>
                  <a:r>
                    <a:rPr lang="en-AU" dirty="0"/>
                    <a:t>H</a:t>
                  </a:r>
                  <a:r>
                    <a:rPr lang="en-AU" baseline="-25000" dirty="0"/>
                    <a:t>2</a:t>
                  </a:r>
                  <a:r>
                    <a:rPr lang="en-AU" dirty="0"/>
                    <a:t>O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16E33D2-54D5-E34D-9227-28AF4E14AD3A}"/>
                  </a:ext>
                </a:extLst>
              </p:cNvPr>
              <p:cNvGrpSpPr/>
              <p:nvPr/>
            </p:nvGrpSpPr>
            <p:grpSpPr>
              <a:xfrm>
                <a:off x="8788400" y="3284984"/>
                <a:ext cx="1813762" cy="1228384"/>
                <a:chOff x="9841265" y="2566778"/>
                <a:chExt cx="1913813" cy="1296144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B1BE4252-4B66-754F-A70D-6B12490036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841265" y="2566778"/>
                  <a:ext cx="1913813" cy="1296144"/>
                </a:xfrm>
                <a:prstGeom prst="rect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9F4B8C5-633C-BE49-8B8F-0A874CD2C170}"/>
                    </a:ext>
                  </a:extLst>
                </p:cNvPr>
                <p:cNvSpPr txBox="1"/>
                <p:nvPr/>
              </p:nvSpPr>
              <p:spPr>
                <a:xfrm>
                  <a:off x="10104956" y="2891685"/>
                  <a:ext cx="1386429" cy="6819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AU" b="1" u="sng" dirty="0"/>
                    <a:t>Rinse</a:t>
                  </a:r>
                </a:p>
                <a:p>
                  <a:pPr algn="ctr"/>
                  <a:r>
                    <a:rPr lang="en-AU" dirty="0"/>
                    <a:t>H</a:t>
                  </a:r>
                  <a:r>
                    <a:rPr lang="en-AU" baseline="-25000" dirty="0"/>
                    <a:t>2</a:t>
                  </a:r>
                  <a:r>
                    <a:rPr lang="en-AU" dirty="0"/>
                    <a:t>O</a:t>
                  </a:r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3116592-D9F3-5A4E-8C65-C388302B3E1C}"/>
                  </a:ext>
                </a:extLst>
              </p:cNvPr>
              <p:cNvGrpSpPr/>
              <p:nvPr/>
            </p:nvGrpSpPr>
            <p:grpSpPr>
              <a:xfrm>
                <a:off x="5744926" y="3046670"/>
                <a:ext cx="2567412" cy="1738800"/>
                <a:chOff x="5465287" y="2901630"/>
                <a:chExt cx="2567412" cy="1738800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54D7E9B2-2599-4F4D-BB61-41CD876651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65287" y="2901630"/>
                  <a:ext cx="2567412" cy="1738800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715B5F78-71BA-1846-B4D3-75A99B35E415}"/>
                    </a:ext>
                  </a:extLst>
                </p:cNvPr>
                <p:cNvSpPr txBox="1"/>
                <p:nvPr/>
              </p:nvSpPr>
              <p:spPr>
                <a:xfrm>
                  <a:off x="5798918" y="3357712"/>
                  <a:ext cx="1895321" cy="7928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AU" sz="1600" b="1" u="sng" dirty="0"/>
                    <a:t>Colloidal dispersion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AU" sz="1600" dirty="0"/>
                    <a:t>RuBpy-CES-SiO</a:t>
                  </a:r>
                  <a:r>
                    <a:rPr lang="en-AU" sz="1600" baseline="-25000" dirty="0"/>
                    <a:t>2</a:t>
                  </a:r>
                  <a:r>
                    <a:rPr lang="en-AU" sz="1600" dirty="0"/>
                    <a:t> NPs</a:t>
                  </a:r>
                </a:p>
              </p:txBody>
            </p:sp>
          </p:grpSp>
          <p:sp>
            <p:nvSpPr>
              <p:cNvPr id="39" name="Right Arrow 38">
                <a:extLst>
                  <a:ext uri="{FF2B5EF4-FFF2-40B4-BE49-F238E27FC236}">
                    <a16:creationId xmlns:a16="http://schemas.microsoft.com/office/drawing/2014/main" id="{29666839-D143-0445-BE30-CDC34C18E36E}"/>
                  </a:ext>
                </a:extLst>
              </p:cNvPr>
              <p:cNvSpPr/>
              <p:nvPr/>
            </p:nvSpPr>
            <p:spPr>
              <a:xfrm>
                <a:off x="8358545" y="3786566"/>
                <a:ext cx="383648" cy="259007"/>
              </a:xfrm>
              <a:prstGeom prst="rightArrow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40" name="Right Arrow 39">
                <a:extLst>
                  <a:ext uri="{FF2B5EF4-FFF2-40B4-BE49-F238E27FC236}">
                    <a16:creationId xmlns:a16="http://schemas.microsoft.com/office/drawing/2014/main" id="{5BD2BD10-DF9F-A54C-A6D9-02BD0C992AAD}"/>
                  </a:ext>
                </a:extLst>
              </p:cNvPr>
              <p:cNvSpPr/>
              <p:nvPr/>
            </p:nvSpPr>
            <p:spPr>
              <a:xfrm>
                <a:off x="5311670" y="3786566"/>
                <a:ext cx="383648" cy="259007"/>
              </a:xfrm>
              <a:prstGeom prst="rightArrow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821C210-D5C3-904A-BE3D-6002C355CFEA}"/>
              </a:ext>
            </a:extLst>
          </p:cNvPr>
          <p:cNvGrpSpPr/>
          <p:nvPr/>
        </p:nvGrpSpPr>
        <p:grpSpPr>
          <a:xfrm>
            <a:off x="10403841" y="5242007"/>
            <a:ext cx="966089" cy="1049858"/>
            <a:chOff x="10403841" y="5242007"/>
            <a:chExt cx="966089" cy="104985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27B237-2201-1844-A2E7-2725460C05B7}"/>
                </a:ext>
              </a:extLst>
            </p:cNvPr>
            <p:cNvSpPr txBox="1"/>
            <p:nvPr/>
          </p:nvSpPr>
          <p:spPr>
            <a:xfrm>
              <a:off x="10403841" y="5242007"/>
              <a:ext cx="966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b="1" dirty="0"/>
                <a:t>450 nm</a:t>
              </a:r>
            </a:p>
            <a:p>
              <a:pPr algn="ctr"/>
              <a:r>
                <a:rPr lang="en-AU" sz="1400" b="1" dirty="0"/>
                <a:t>excitation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130EAD-0FDA-A74F-B7DE-F499E8DDACD4}"/>
                </a:ext>
              </a:extLst>
            </p:cNvPr>
            <p:cNvSpPr txBox="1"/>
            <p:nvPr/>
          </p:nvSpPr>
          <p:spPr>
            <a:xfrm>
              <a:off x="10403841" y="5768645"/>
              <a:ext cx="9660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b="1" dirty="0"/>
                <a:t>590 nm</a:t>
              </a:r>
            </a:p>
            <a:p>
              <a:pPr algn="ctr"/>
              <a:r>
                <a:rPr lang="en-AU" sz="1400" b="1" dirty="0"/>
                <a:t>emission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3CF6318-ECC3-964E-ACB9-F4D6983D2E21}"/>
                </a:ext>
              </a:extLst>
            </p:cNvPr>
            <p:cNvCxnSpPr>
              <a:cxnSpLocks/>
            </p:cNvCxnSpPr>
            <p:nvPr/>
          </p:nvCxnSpPr>
          <p:spPr>
            <a:xfrm>
              <a:off x="10454885" y="5774269"/>
              <a:ext cx="86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16BDD4B-2BC1-0F40-AAAC-9DE5CED3A5AB}"/>
              </a:ext>
            </a:extLst>
          </p:cNvPr>
          <p:cNvGrpSpPr/>
          <p:nvPr/>
        </p:nvGrpSpPr>
        <p:grpSpPr>
          <a:xfrm>
            <a:off x="3365523" y="5051899"/>
            <a:ext cx="2409577" cy="1602943"/>
            <a:chOff x="3365523" y="5051899"/>
            <a:chExt cx="2409577" cy="160294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A66F73C-59C3-4143-802E-2C2E6AF77CB4}"/>
                </a:ext>
              </a:extLst>
            </p:cNvPr>
            <p:cNvGrpSpPr/>
            <p:nvPr/>
          </p:nvGrpSpPr>
          <p:grpSpPr>
            <a:xfrm>
              <a:off x="3365523" y="5051899"/>
              <a:ext cx="2409577" cy="978356"/>
              <a:chOff x="3719736" y="5022131"/>
              <a:chExt cx="2409577" cy="978356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368971C4-53F4-C843-B976-1A828AC822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70476" y="5212239"/>
                <a:ext cx="958837" cy="576390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471B45B-C16A-9345-8AFB-1BF81F2BEC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719736" y="5022131"/>
                <a:ext cx="1239817" cy="978356"/>
              </a:xfrm>
              <a:prstGeom prst="rect">
                <a:avLst/>
              </a:prstGeom>
            </p:spPr>
          </p:pic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F9833FBE-C467-694E-B95A-3E94874DCB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20752" y="5788620"/>
              <a:ext cx="637392" cy="866222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A011B01-07D5-8648-A3A6-C8724A2F22A5}"/>
              </a:ext>
            </a:extLst>
          </p:cNvPr>
          <p:cNvGrpSpPr/>
          <p:nvPr/>
        </p:nvGrpSpPr>
        <p:grpSpPr>
          <a:xfrm>
            <a:off x="8366669" y="5051899"/>
            <a:ext cx="2132056" cy="1473445"/>
            <a:chOff x="8366669" y="5051899"/>
            <a:chExt cx="2132056" cy="1473445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BDA6F31-1F95-E149-9C75-9945683E5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12849" y="5051899"/>
              <a:ext cx="1385876" cy="1473445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1531D4B-861B-3147-8722-49425FD5CE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66669" y="5431008"/>
              <a:ext cx="637392" cy="866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719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C232-6351-4244-BCB6-4F3FACC9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Luminescent Fingermarks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814E9-187E-E14C-B5F5-B14C2BC6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7</a:t>
            </a:fld>
            <a:endParaRPr lang="en-AU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D374EB7-7486-4F48-8788-6F62334D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6" t="986" r="9125" b="4798"/>
          <a:stretch/>
        </p:blipFill>
        <p:spPr>
          <a:xfrm>
            <a:off x="660069" y="1556792"/>
            <a:ext cx="3384376" cy="4937987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9849EA-2785-6C48-B4D8-8989084D6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792" y="1556792"/>
            <a:ext cx="7307808" cy="4608512"/>
          </a:xfrm>
        </p:spPr>
        <p:txBody>
          <a:bodyPr/>
          <a:lstStyle/>
          <a:p>
            <a:pPr marL="238125" indent="-238125"/>
            <a:r>
              <a:rPr lang="en-AU" dirty="0"/>
              <a:t>An example of a latent </a:t>
            </a:r>
            <a:r>
              <a:rPr lang="en-AU" dirty="0" err="1"/>
              <a:t>fingermark</a:t>
            </a:r>
            <a:r>
              <a:rPr lang="en-AU" dirty="0"/>
              <a:t> detected and enhanced with </a:t>
            </a:r>
            <a:r>
              <a:rPr lang="en-AU" dirty="0" err="1"/>
              <a:t>RuBpy</a:t>
            </a:r>
            <a:r>
              <a:rPr lang="en-AU" dirty="0"/>
              <a:t>-doped CES-SiO</a:t>
            </a:r>
            <a:r>
              <a:rPr lang="en-AU" baseline="-25000" dirty="0"/>
              <a:t>2</a:t>
            </a:r>
            <a:r>
              <a:rPr lang="en-AU" dirty="0"/>
              <a:t> NPs</a:t>
            </a:r>
          </a:p>
          <a:p>
            <a:pPr marL="238125" indent="-238125"/>
            <a:endParaRPr lang="en-AU" dirty="0"/>
          </a:p>
          <a:p>
            <a:pPr marL="238125" indent="-238125"/>
            <a:r>
              <a:rPr lang="en-AU" dirty="0"/>
              <a:t>Visualised in luminescence mode with 450 nm excitation and observation at 590 nm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5308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37F33-4545-1448-9A83-734B3819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Modification and Optimisation of Detection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C6AFB-8EB7-FA43-B608-E4593162A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8125" indent="-238125"/>
            <a:r>
              <a:rPr lang="en-AU" dirty="0"/>
              <a:t>Insights from a previous study</a:t>
            </a:r>
            <a:r>
              <a:rPr lang="en-AU" baseline="30000" dirty="0"/>
              <a:t>[7]</a:t>
            </a:r>
          </a:p>
          <a:p>
            <a:pPr marL="539750" lvl="1" indent="-225425"/>
            <a:r>
              <a:rPr lang="en-AU" dirty="0"/>
              <a:t>Promising new latent fingermark detection technique</a:t>
            </a:r>
          </a:p>
          <a:p>
            <a:pPr marL="539750" lvl="1" indent="-225425"/>
            <a:r>
              <a:rPr lang="en-AU" dirty="0"/>
              <a:t>Optimisation of detection parameters required</a:t>
            </a:r>
          </a:p>
          <a:p>
            <a:pPr marL="238125" indent="-238125"/>
            <a:endParaRPr lang="en-AU" dirty="0"/>
          </a:p>
          <a:p>
            <a:pPr marL="238125" indent="-238125"/>
            <a:r>
              <a:rPr lang="en-AU" dirty="0"/>
              <a:t>Modification and optimisation of the previous detection parameters</a:t>
            </a:r>
            <a:endParaRPr lang="en-AU" baseline="30000" dirty="0"/>
          </a:p>
          <a:p>
            <a:pPr lvl="1"/>
            <a:r>
              <a:rPr lang="en-AU" dirty="0"/>
              <a:t>Lower concentration of NPs used in the working colloidal dispersion</a:t>
            </a:r>
          </a:p>
          <a:p>
            <a:pPr lvl="1"/>
            <a:r>
              <a:rPr lang="en-AU" dirty="0"/>
              <a:t>Higher treatment temperature with shorter immersion time</a:t>
            </a:r>
          </a:p>
          <a:p>
            <a:pPr lvl="1"/>
            <a:r>
              <a:rPr lang="en-AU" dirty="0"/>
              <a:t>Comparison study showed that the modified detection parameters gave superior results</a:t>
            </a:r>
            <a:r>
              <a:rPr lang="en-AU" baseline="30000" dirty="0"/>
              <a:t>[8]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23410-4E57-8441-AD44-4687DF8F0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8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D1F512-3A8A-5B4E-9726-C12C7103231D}"/>
              </a:ext>
            </a:extLst>
          </p:cNvPr>
          <p:cNvSpPr txBox="1"/>
          <p:nvPr/>
        </p:nvSpPr>
        <p:spPr>
          <a:xfrm>
            <a:off x="660070" y="6259811"/>
            <a:ext cx="9793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7.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Moret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S.,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Bécue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A. &amp; </a:t>
            </a:r>
            <a:r>
              <a:rPr lang="en-AU" sz="1200" dirty="0" err="1">
                <a:ea typeface="Gotham Narrow Book" charset="0"/>
                <a:cs typeface="Arial" panose="020B0604020202020204" pitchFamily="34" charset="0"/>
              </a:rPr>
              <a:t>Champod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C. 2016, </a:t>
            </a:r>
            <a:r>
              <a:rPr lang="en-AU" sz="1200" i="1" dirty="0">
                <a:ea typeface="Gotham Narrow Book" charset="0"/>
                <a:cs typeface="Arial" panose="020B0604020202020204" pitchFamily="34" charset="0"/>
              </a:rPr>
              <a:t>Forensic Science International</a:t>
            </a:r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, vol. 259, pp. 10-8.</a:t>
            </a:r>
          </a:p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8. </a:t>
            </a:r>
            <a:r>
              <a:rPr lang="en-AU" sz="1200" dirty="0"/>
              <a:t>Lee, P.L.T., </a:t>
            </a:r>
            <a:r>
              <a:rPr lang="en-AU" sz="1200" dirty="0" err="1"/>
              <a:t>Kanodarwala</a:t>
            </a:r>
            <a:r>
              <a:rPr lang="en-AU" sz="1200" dirty="0"/>
              <a:t>, F.K., Lennard, C., Spindler, X., </a:t>
            </a:r>
            <a:r>
              <a:rPr lang="en-AU" sz="1200" dirty="0" err="1"/>
              <a:t>Spikmans</a:t>
            </a:r>
            <a:r>
              <a:rPr lang="en-AU" sz="1200" dirty="0"/>
              <a:t>, V., Roux, C. &amp; </a:t>
            </a:r>
            <a:r>
              <a:rPr lang="en-AU" sz="1200" dirty="0" err="1"/>
              <a:t>Moret</a:t>
            </a:r>
            <a:r>
              <a:rPr lang="en-AU" sz="1200" dirty="0"/>
              <a:t>, S. 2019, </a:t>
            </a:r>
            <a:r>
              <a:rPr lang="en-AU" sz="1200" i="1" dirty="0"/>
              <a:t>Forensic Science International</a:t>
            </a:r>
            <a:r>
              <a:rPr lang="en-AU" sz="1200" dirty="0"/>
              <a:t>, vol. 298, pp. 372-83.</a:t>
            </a:r>
          </a:p>
        </p:txBody>
      </p:sp>
    </p:spTree>
    <p:extLst>
      <p:ext uri="{BB962C8B-B14F-4D97-AF65-F5344CB8AC3E}">
        <p14:creationId xmlns:p14="http://schemas.microsoft.com/office/powerpoint/2010/main" val="101968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8E422F24-B508-2841-B62C-EE4E0130D628}"/>
              </a:ext>
            </a:extLst>
          </p:cNvPr>
          <p:cNvGrpSpPr/>
          <p:nvPr/>
        </p:nvGrpSpPr>
        <p:grpSpPr>
          <a:xfrm>
            <a:off x="5413624" y="4208990"/>
            <a:ext cx="3003759" cy="2034319"/>
            <a:chOff x="6451599" y="2566778"/>
            <a:chExt cx="1913813" cy="1296144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D673277-6127-E84F-9B2F-B73ABE58E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C3D320C-CB99-1F47-9C5F-CCB6891D5E27}"/>
                </a:ext>
              </a:extLst>
            </p:cNvPr>
            <p:cNvSpPr txBox="1"/>
            <p:nvPr/>
          </p:nvSpPr>
          <p:spPr>
            <a:xfrm>
              <a:off x="6624111" y="2631086"/>
              <a:ext cx="1567811" cy="296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b="1" u="sng" dirty="0"/>
                <a:t>Colloidal dispersion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88E9A63-EF8D-E54F-A87D-1297C49BE918}"/>
              </a:ext>
            </a:extLst>
          </p:cNvPr>
          <p:cNvSpPr txBox="1"/>
          <p:nvPr/>
        </p:nvSpPr>
        <p:spPr>
          <a:xfrm>
            <a:off x="5738044" y="4818694"/>
            <a:ext cx="2379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40x</a:t>
            </a:r>
            <a:r>
              <a:rPr lang="en-AU" dirty="0"/>
              <a:t> dilution of the NPs</a:t>
            </a:r>
            <a:endParaRPr lang="en-AU" baseline="-250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73A16-57FB-4B49-B869-56A3A931562A}"/>
              </a:ext>
            </a:extLst>
          </p:cNvPr>
          <p:cNvSpPr/>
          <p:nvPr/>
        </p:nvSpPr>
        <p:spPr>
          <a:xfrm>
            <a:off x="5780036" y="5143937"/>
            <a:ext cx="2264796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b="1" dirty="0"/>
              <a:t>40 °C</a:t>
            </a:r>
            <a:r>
              <a:rPr lang="en-AU" dirty="0"/>
              <a:t> on a hot plate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5A8F4B-EC57-724F-9E2D-0BE90C1CB49C}"/>
              </a:ext>
            </a:extLst>
          </p:cNvPr>
          <p:cNvSpPr/>
          <p:nvPr/>
        </p:nvSpPr>
        <p:spPr>
          <a:xfrm>
            <a:off x="5780036" y="5556417"/>
            <a:ext cx="2264796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b="1" dirty="0"/>
              <a:t>5 min</a:t>
            </a:r>
            <a:r>
              <a:rPr lang="en-AU" dirty="0"/>
              <a:t> immersion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0872B56-2AC0-FF45-BB36-1F13880FB977}"/>
              </a:ext>
            </a:extLst>
          </p:cNvPr>
          <p:cNvGrpSpPr/>
          <p:nvPr/>
        </p:nvGrpSpPr>
        <p:grpSpPr>
          <a:xfrm>
            <a:off x="5415159" y="1729888"/>
            <a:ext cx="3003759" cy="2034319"/>
            <a:chOff x="6451599" y="2566778"/>
            <a:chExt cx="1913813" cy="12961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F2A4824-3DEE-8549-838A-0A5739E6F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1599" y="2566778"/>
              <a:ext cx="1913813" cy="12961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17FA42-870D-0B4B-904E-F9E566DCEFA3}"/>
                </a:ext>
              </a:extLst>
            </p:cNvPr>
            <p:cNvSpPr txBox="1"/>
            <p:nvPr/>
          </p:nvSpPr>
          <p:spPr>
            <a:xfrm>
              <a:off x="6685409" y="2640008"/>
              <a:ext cx="1450701" cy="296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AU" b="1" u="sng" dirty="0"/>
                <a:t>Colloidal dispersion</a:t>
              </a:r>
              <a:endParaRPr lang="en-AU" u="sng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2F3BB68-718C-A243-9F15-F18984C2C3FC}"/>
              </a:ext>
            </a:extLst>
          </p:cNvPr>
          <p:cNvSpPr txBox="1"/>
          <p:nvPr/>
        </p:nvSpPr>
        <p:spPr>
          <a:xfrm>
            <a:off x="5794229" y="2353596"/>
            <a:ext cx="2264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2x dilution of the NPs</a:t>
            </a:r>
            <a:endParaRPr lang="en-AU" baseline="-25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FB5FDF-FF64-B14E-8594-818EF554C888}"/>
              </a:ext>
            </a:extLst>
          </p:cNvPr>
          <p:cNvSpPr/>
          <p:nvPr/>
        </p:nvSpPr>
        <p:spPr>
          <a:xfrm>
            <a:off x="5794229" y="2678839"/>
            <a:ext cx="2264796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dirty="0"/>
              <a:t>Room temperature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BDE0B8-64D6-604A-970D-B73AA798F3E9}"/>
              </a:ext>
            </a:extLst>
          </p:cNvPr>
          <p:cNvSpPr/>
          <p:nvPr/>
        </p:nvSpPr>
        <p:spPr>
          <a:xfrm>
            <a:off x="5794229" y="3091319"/>
            <a:ext cx="2264796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AU" dirty="0"/>
              <a:t>1 hour immersion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1E06FF-7B4D-C040-BAE4-166E29B9E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Modified Detection 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8162E-C446-E440-9279-D4C5FA573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9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FA888D-FDA7-4C47-8361-38F46913C0E1}"/>
              </a:ext>
            </a:extLst>
          </p:cNvPr>
          <p:cNvSpPr txBox="1"/>
          <p:nvPr/>
        </p:nvSpPr>
        <p:spPr>
          <a:xfrm>
            <a:off x="927074" y="2516214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Previous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CC994017-65DF-FB4D-ACAA-794622AED4BC}"/>
              </a:ext>
            </a:extLst>
          </p:cNvPr>
          <p:cNvSpPr/>
          <p:nvPr/>
        </p:nvSpPr>
        <p:spPr>
          <a:xfrm>
            <a:off x="5052198" y="2575088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4FF8B8-877B-994B-8900-AD06F4D7A454}"/>
              </a:ext>
            </a:extLst>
          </p:cNvPr>
          <p:cNvSpPr txBox="1"/>
          <p:nvPr/>
        </p:nvSpPr>
        <p:spPr>
          <a:xfrm>
            <a:off x="920280" y="4995315"/>
            <a:ext cx="193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chemeClr val="tx2"/>
                </a:solidFill>
              </a:rPr>
              <a:t>Modified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8B14BC-0F99-E24A-B87C-ADB259515624}"/>
              </a:ext>
            </a:extLst>
          </p:cNvPr>
          <p:cNvGrpSpPr/>
          <p:nvPr/>
        </p:nvGrpSpPr>
        <p:grpSpPr>
          <a:xfrm>
            <a:off x="3231916" y="2145810"/>
            <a:ext cx="1813762" cy="1228384"/>
            <a:chOff x="3061933" y="2566778"/>
            <a:chExt cx="1913813" cy="129614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FEA6505-62D2-0840-95A9-1F7451FB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AE4D9C-DF90-B144-8EF7-00EAE24D1779}"/>
                </a:ext>
              </a:extLst>
            </p:cNvPr>
            <p:cNvSpPr txBox="1"/>
            <p:nvPr/>
          </p:nvSpPr>
          <p:spPr>
            <a:xfrm>
              <a:off x="3480174" y="2731876"/>
              <a:ext cx="1077329" cy="974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u="sng" dirty="0"/>
                <a:t>Rinse</a:t>
              </a:r>
            </a:p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3FC05A-A20D-FC4B-AA51-8C154C501741}"/>
              </a:ext>
            </a:extLst>
          </p:cNvPr>
          <p:cNvGrpSpPr/>
          <p:nvPr/>
        </p:nvGrpSpPr>
        <p:grpSpPr>
          <a:xfrm>
            <a:off x="8788400" y="2132856"/>
            <a:ext cx="1813762" cy="1228384"/>
            <a:chOff x="9841265" y="2566778"/>
            <a:chExt cx="1913813" cy="129614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5495BA4-2080-E345-A0E1-91686F55D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627409-60B6-FB44-9620-8B0AC6555519}"/>
                </a:ext>
              </a:extLst>
            </p:cNvPr>
            <p:cNvSpPr txBox="1"/>
            <p:nvPr/>
          </p:nvSpPr>
          <p:spPr>
            <a:xfrm>
              <a:off x="10104955" y="2727716"/>
              <a:ext cx="1386429" cy="974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u="sng" dirty="0"/>
                <a:t>Rinse</a:t>
              </a:r>
              <a:endParaRPr lang="en-AU" u="sng" dirty="0"/>
            </a:p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043221E-8DF0-6140-B982-66348B82749E}"/>
              </a:ext>
            </a:extLst>
          </p:cNvPr>
          <p:cNvGrpSpPr/>
          <p:nvPr/>
        </p:nvGrpSpPr>
        <p:grpSpPr>
          <a:xfrm>
            <a:off x="3231916" y="4611958"/>
            <a:ext cx="1813762" cy="1228384"/>
            <a:chOff x="3061933" y="2566778"/>
            <a:chExt cx="1913813" cy="1296144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0ADD055-C1E4-DC48-BC17-F44AECB08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1933" y="2566778"/>
              <a:ext cx="1913813" cy="129614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BB8DA8-2371-974F-A8BC-6B2AA7D466D9}"/>
                </a:ext>
              </a:extLst>
            </p:cNvPr>
            <p:cNvSpPr txBox="1"/>
            <p:nvPr/>
          </p:nvSpPr>
          <p:spPr>
            <a:xfrm>
              <a:off x="3480174" y="2745543"/>
              <a:ext cx="1077329" cy="974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u="sng" dirty="0"/>
                <a:t>Rinse</a:t>
              </a:r>
              <a:endParaRPr lang="en-AU" u="sng" dirty="0"/>
            </a:p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min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B26CC31-532C-A246-8E5F-ED25F5341EB5}"/>
              </a:ext>
            </a:extLst>
          </p:cNvPr>
          <p:cNvGrpSpPr/>
          <p:nvPr/>
        </p:nvGrpSpPr>
        <p:grpSpPr>
          <a:xfrm>
            <a:off x="8788400" y="4611958"/>
            <a:ext cx="1813762" cy="1228384"/>
            <a:chOff x="9841265" y="2566778"/>
            <a:chExt cx="1913813" cy="129614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A7AA05D-A568-E04D-A2B9-5FB0A6615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41265" y="2566778"/>
              <a:ext cx="1913813" cy="129614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95D5F0-E9F9-9043-AB3C-EC7CD6B831C4}"/>
                </a:ext>
              </a:extLst>
            </p:cNvPr>
            <p:cNvSpPr txBox="1"/>
            <p:nvPr/>
          </p:nvSpPr>
          <p:spPr>
            <a:xfrm>
              <a:off x="10098333" y="2727714"/>
              <a:ext cx="1386429" cy="974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u="sng" dirty="0"/>
                <a:t>Rinse</a:t>
              </a:r>
              <a:endParaRPr lang="en-AU" u="sng" dirty="0"/>
            </a:p>
            <a:p>
              <a:pPr algn="ctr"/>
              <a:r>
                <a:rPr lang="en-AU" dirty="0"/>
                <a:t>H</a:t>
              </a:r>
              <a:r>
                <a:rPr lang="en-AU" baseline="-25000" dirty="0"/>
                <a:t>2</a:t>
              </a:r>
              <a:r>
                <a:rPr lang="en-AU" dirty="0"/>
                <a:t>O</a:t>
              </a:r>
            </a:p>
            <a:p>
              <a:pPr algn="ctr"/>
              <a:r>
                <a:rPr lang="en-AU" dirty="0"/>
                <a:t>5 – 10 min</a:t>
              </a:r>
            </a:p>
          </p:txBody>
        </p:sp>
      </p:grpSp>
      <p:sp>
        <p:nvSpPr>
          <p:cNvPr id="53" name="Right Arrow 52">
            <a:extLst>
              <a:ext uri="{FF2B5EF4-FFF2-40B4-BE49-F238E27FC236}">
                <a16:creationId xmlns:a16="http://schemas.microsoft.com/office/drawing/2014/main" id="{DA15AB3E-0B3D-9544-B9F0-ED134DFAA071}"/>
              </a:ext>
            </a:extLst>
          </p:cNvPr>
          <p:cNvSpPr/>
          <p:nvPr/>
        </p:nvSpPr>
        <p:spPr>
          <a:xfrm>
            <a:off x="8415849" y="2594532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Right Arrow 53">
            <a:extLst>
              <a:ext uri="{FF2B5EF4-FFF2-40B4-BE49-F238E27FC236}">
                <a16:creationId xmlns:a16="http://schemas.microsoft.com/office/drawing/2014/main" id="{D159AD4F-4E11-AD42-B31B-6988422076BB}"/>
              </a:ext>
            </a:extLst>
          </p:cNvPr>
          <p:cNvSpPr/>
          <p:nvPr/>
        </p:nvSpPr>
        <p:spPr>
          <a:xfrm>
            <a:off x="5052198" y="5043785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76A57F27-198E-5745-8C54-5C5C5564FD16}"/>
              </a:ext>
            </a:extLst>
          </p:cNvPr>
          <p:cNvSpPr/>
          <p:nvPr/>
        </p:nvSpPr>
        <p:spPr>
          <a:xfrm>
            <a:off x="8415849" y="5043785"/>
            <a:ext cx="359892" cy="36472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029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" grpId="0"/>
      <p:bldP spid="39" grpId="0"/>
      <p:bldP spid="3" grpId="0"/>
      <p:bldP spid="6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2B236-0D8B-734A-AF55-E3BB386E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89333E-348D-9C4A-A55D-517718A18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845" t="25065" r="35265" b="22435"/>
          <a:stretch/>
        </p:blipFill>
        <p:spPr>
          <a:xfrm>
            <a:off x="660070" y="1726053"/>
            <a:ext cx="2843642" cy="456705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02939-F8B8-8146-AD60-7B3A02D9B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10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F218AA-4A5F-1441-A509-0C8196EDE7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94" t="31625" r="32282" b="18500"/>
          <a:stretch/>
        </p:blipFill>
        <p:spPr>
          <a:xfrm>
            <a:off x="4280569" y="1714733"/>
            <a:ext cx="3312368" cy="45670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667320-7FEB-F844-8299-5FDDD4FF9D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50" t="26375" r="30313" b="5375"/>
          <a:stretch/>
        </p:blipFill>
        <p:spPr>
          <a:xfrm>
            <a:off x="8369795" y="1714733"/>
            <a:ext cx="3161805" cy="45670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CA7BE8-1AC5-814E-8471-262529811B1A}"/>
              </a:ext>
            </a:extLst>
          </p:cNvPr>
          <p:cNvSpPr txBox="1"/>
          <p:nvPr/>
        </p:nvSpPr>
        <p:spPr>
          <a:xfrm>
            <a:off x="660069" y="1726053"/>
            <a:ext cx="1403483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cs typeface="Arial" panose="020B0604020202020204" pitchFamily="34" charset="0"/>
              </a:rPr>
              <a:t>Aluminium foil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ACC02E-CABD-544C-A69B-685182715888}"/>
              </a:ext>
            </a:extLst>
          </p:cNvPr>
          <p:cNvSpPr txBox="1"/>
          <p:nvPr/>
        </p:nvSpPr>
        <p:spPr>
          <a:xfrm>
            <a:off x="623392" y="5970766"/>
            <a:ext cx="1043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Previous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23C774-3AFE-8F40-8841-62208D189AD2}"/>
              </a:ext>
            </a:extLst>
          </p:cNvPr>
          <p:cNvSpPr txBox="1"/>
          <p:nvPr/>
        </p:nvSpPr>
        <p:spPr>
          <a:xfrm>
            <a:off x="2521028" y="5972181"/>
            <a:ext cx="1043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Modified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A1B972-9AF6-7F4A-81FF-F9A5559A7708}"/>
              </a:ext>
            </a:extLst>
          </p:cNvPr>
          <p:cNvSpPr txBox="1"/>
          <p:nvPr/>
        </p:nvSpPr>
        <p:spPr>
          <a:xfrm>
            <a:off x="4226167" y="5969351"/>
            <a:ext cx="1043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Previous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7465F1-69D6-9B41-BE77-AE6BE97FB68A}"/>
              </a:ext>
            </a:extLst>
          </p:cNvPr>
          <p:cNvSpPr txBox="1"/>
          <p:nvPr/>
        </p:nvSpPr>
        <p:spPr>
          <a:xfrm>
            <a:off x="6603895" y="5969351"/>
            <a:ext cx="1043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Modified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AD456-C341-7E4E-919A-2FE935BCE174}"/>
              </a:ext>
            </a:extLst>
          </p:cNvPr>
          <p:cNvSpPr txBox="1"/>
          <p:nvPr/>
        </p:nvSpPr>
        <p:spPr>
          <a:xfrm>
            <a:off x="4281976" y="1726053"/>
            <a:ext cx="2843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Transparent polypropylene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11E6EE-A35F-E94F-AB29-91C25E4CDFD1}"/>
              </a:ext>
            </a:extLst>
          </p:cNvPr>
          <p:cNvSpPr txBox="1"/>
          <p:nvPr/>
        </p:nvSpPr>
        <p:spPr>
          <a:xfrm>
            <a:off x="8343787" y="1726053"/>
            <a:ext cx="2843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Green polyethylene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58BB7B-CFE1-4D47-9F1F-4448F742372E}"/>
              </a:ext>
            </a:extLst>
          </p:cNvPr>
          <p:cNvSpPr txBox="1"/>
          <p:nvPr/>
        </p:nvSpPr>
        <p:spPr>
          <a:xfrm>
            <a:off x="8364620" y="5976918"/>
            <a:ext cx="1043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Previous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6758E9-D865-AC41-A77C-C1F244AFB3AB}"/>
              </a:ext>
            </a:extLst>
          </p:cNvPr>
          <p:cNvSpPr txBox="1"/>
          <p:nvPr/>
        </p:nvSpPr>
        <p:spPr>
          <a:xfrm>
            <a:off x="10545826" y="5976918"/>
            <a:ext cx="1043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Modified</a:t>
            </a:r>
          </a:p>
        </p:txBody>
      </p:sp>
    </p:spTree>
    <p:extLst>
      <p:ext uri="{BB962C8B-B14F-4D97-AF65-F5344CB8AC3E}">
        <p14:creationId xmlns:p14="http://schemas.microsoft.com/office/powerpoint/2010/main" val="285670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B3AFC-D46E-6947-A4BE-F9EA9F88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Refinement of the Surface Functionalisation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88B63-2EA9-D848-81A8-1AD6C905B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Different concentrations of CES used in synthesis for surface functionalisation</a:t>
            </a:r>
          </a:p>
          <a:p>
            <a:pPr lvl="1"/>
            <a:r>
              <a:rPr lang="en-AU" dirty="0"/>
              <a:t>–COOH, carboxyl functionalisation</a:t>
            </a:r>
          </a:p>
          <a:p>
            <a:pPr lvl="1"/>
            <a:r>
              <a:rPr lang="en-AU" dirty="0"/>
              <a:t>NPs synthesised with lower concentrations showed improvements on detection quality</a:t>
            </a:r>
          </a:p>
          <a:p>
            <a:endParaRPr lang="en-AU" dirty="0"/>
          </a:p>
          <a:p>
            <a:r>
              <a:rPr lang="en-AU" dirty="0"/>
              <a:t>Comparisons of 100%, 80%, 60% and 50% of CES</a:t>
            </a:r>
          </a:p>
          <a:p>
            <a:pPr lvl="1"/>
            <a:r>
              <a:rPr lang="en-AU" dirty="0"/>
              <a:t>50 – 60% of CES (of the original amount) is suggested to be the optimum concentration </a:t>
            </a:r>
          </a:p>
          <a:p>
            <a:pPr lvl="1"/>
            <a:r>
              <a:rPr lang="en-AU" dirty="0"/>
              <a:t>Lowering the amount of CES used increases detection quality</a:t>
            </a:r>
          </a:p>
          <a:p>
            <a:pPr lvl="1"/>
            <a:r>
              <a:rPr lang="en-AU" dirty="0"/>
              <a:t>With the original amount of CES used (100%), the SiO</a:t>
            </a:r>
            <a:r>
              <a:rPr lang="en-AU" baseline="-25000" dirty="0"/>
              <a:t>2</a:t>
            </a:r>
            <a:r>
              <a:rPr lang="en-AU" dirty="0"/>
              <a:t> NP surface is “over-occupied” by CES molecules</a:t>
            </a:r>
          </a:p>
          <a:p>
            <a:pPr lvl="1"/>
            <a:r>
              <a:rPr lang="en-AU" dirty="0"/>
              <a:t>This negatively impacts the degree of effective interactions between CES molecules and </a:t>
            </a:r>
            <a:r>
              <a:rPr lang="en-AU" dirty="0" err="1"/>
              <a:t>fingermark</a:t>
            </a:r>
            <a:r>
              <a:rPr lang="en-AU" dirty="0"/>
              <a:t> residues</a:t>
            </a:r>
          </a:p>
          <a:p>
            <a:pPr lvl="1"/>
            <a:endParaRPr lang="en-AU" dirty="0"/>
          </a:p>
          <a:p>
            <a:pPr indent="0"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08435-49E1-C54C-A945-D6A2F74B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3524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6321-73C4-6E42-BC61-1A9C38EB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Simplified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0C234-F570-9A42-ADCD-2598DAF97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Treatment using a shaking incubator to replace hot plate for improved practicality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A9EF3-C9AE-3B47-863D-22BA4D2DE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12</a:t>
            </a:fld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9EDA3-3B75-BB43-95CF-DD35C6377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9831" y="2714007"/>
            <a:ext cx="4148463" cy="3111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063B1-8363-EE4C-AE8B-444233DBF0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99775" y="2714007"/>
            <a:ext cx="4148463" cy="3111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C61479-AEBB-C440-81CF-D3B1AE9287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820740" y="3002985"/>
            <a:ext cx="4153051" cy="253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2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8656-2F64-AA45-8FAF-C9E5B1A2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Latest Detection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DC6B3-F910-AC40-8EFF-AD70DC423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5425" indent="-214313"/>
            <a:r>
              <a:rPr lang="en-AU" dirty="0"/>
              <a:t>Shaking incubator is a practical alternative to hot plate treatment</a:t>
            </a:r>
          </a:p>
          <a:p>
            <a:pPr marL="539750" lvl="1" indent="-214313"/>
            <a:r>
              <a:rPr lang="en-AU" dirty="0"/>
              <a:t>Comparison with hot plate treatment showed no difference in detection quality</a:t>
            </a:r>
          </a:p>
          <a:p>
            <a:pPr marL="539750" lvl="1" indent="-214313"/>
            <a:r>
              <a:rPr lang="en-AU" dirty="0"/>
              <a:t>More steady temperature control</a:t>
            </a:r>
          </a:p>
          <a:p>
            <a:pPr marL="539750" lvl="1" indent="-214313"/>
            <a:r>
              <a:rPr lang="en-AU" dirty="0"/>
              <a:t>Capacity to treat larger and more items simultaneously</a:t>
            </a:r>
          </a:p>
          <a:p>
            <a:pPr marL="225425" indent="-214313"/>
            <a:endParaRPr lang="en-AU" dirty="0"/>
          </a:p>
          <a:p>
            <a:pPr marL="225425" indent="-214313"/>
            <a:r>
              <a:rPr lang="en-AU" dirty="0"/>
              <a:t>50% CES-SiO</a:t>
            </a:r>
            <a:r>
              <a:rPr lang="en-AU" baseline="-25000" dirty="0"/>
              <a:t>2</a:t>
            </a:r>
            <a:r>
              <a:rPr lang="en-AU" dirty="0"/>
              <a:t> with shaking incubator treatment</a:t>
            </a:r>
          </a:p>
          <a:p>
            <a:pPr marL="539750" lvl="1" indent="-214313"/>
            <a:r>
              <a:rPr lang="en-AU" dirty="0"/>
              <a:t>Improved “sensitivity” of the processed </a:t>
            </a:r>
            <a:r>
              <a:rPr lang="en-AU" dirty="0" err="1"/>
              <a:t>fingermark</a:t>
            </a:r>
            <a:r>
              <a:rPr lang="en-AU" dirty="0"/>
              <a:t> specimens from using 50% CES-SiO</a:t>
            </a:r>
            <a:r>
              <a:rPr lang="en-AU" baseline="-25000" dirty="0"/>
              <a:t>2</a:t>
            </a:r>
            <a:r>
              <a:rPr lang="en-AU" dirty="0"/>
              <a:t> NPs with shaking incubator than 100% CES-SiO</a:t>
            </a:r>
            <a:r>
              <a:rPr lang="en-AU" baseline="-25000" dirty="0"/>
              <a:t>2</a:t>
            </a:r>
            <a:r>
              <a:rPr lang="en-AU" dirty="0"/>
              <a:t> NPs with hot plate treatment</a:t>
            </a:r>
          </a:p>
          <a:p>
            <a:pPr marL="225425" indent="-214313"/>
            <a:endParaRPr lang="en-AU" dirty="0"/>
          </a:p>
          <a:p>
            <a:pPr marL="11112" indent="0">
              <a:buNone/>
            </a:pPr>
            <a:endParaRPr lang="en-AU" dirty="0"/>
          </a:p>
          <a:p>
            <a:pPr marL="225425" indent="-214313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94581-2521-5449-AB3C-2EB17ABF5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0578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112CB-AD2C-ED46-84C0-F334CE239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Comparison with a Conventional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8A2D5-09CA-9B49-A49E-FB9C93A0D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1" y="1556792"/>
            <a:ext cx="10871529" cy="4608512"/>
          </a:xfrm>
        </p:spPr>
        <p:txBody>
          <a:bodyPr/>
          <a:lstStyle/>
          <a:p>
            <a:pPr marL="238125" indent="-238125"/>
            <a:r>
              <a:rPr lang="en-AU" dirty="0"/>
              <a:t>Comparison of the SiO</a:t>
            </a:r>
            <a:r>
              <a:rPr lang="en-AU" baseline="-25000" dirty="0"/>
              <a:t>2</a:t>
            </a:r>
            <a:r>
              <a:rPr lang="en-AU" dirty="0"/>
              <a:t> NPs (with the latest detection parameters) with a benchmark technique – cyanoacrylate fuming (CAF) + rhodamine 6G (R6G) staining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F2EB1-6596-C743-BABA-677C602E6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14</a:t>
            </a:fld>
            <a:endParaRPr lang="en-AU"/>
          </a:p>
        </p:txBody>
      </p:sp>
      <p:sp>
        <p:nvSpPr>
          <p:cNvPr id="9" name="Double Bracket 8">
            <a:extLst>
              <a:ext uri="{FF2B5EF4-FFF2-40B4-BE49-F238E27FC236}">
                <a16:creationId xmlns:a16="http://schemas.microsoft.com/office/drawing/2014/main" id="{B2323335-70F8-DD45-9CBD-7C7E826EB6E3}"/>
              </a:ext>
            </a:extLst>
          </p:cNvPr>
          <p:cNvSpPr/>
          <p:nvPr/>
        </p:nvSpPr>
        <p:spPr>
          <a:xfrm>
            <a:off x="9552384" y="3061664"/>
            <a:ext cx="1461724" cy="1648193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000" b="1" dirty="0">
                <a:ea typeface="Gotham Narrow Book" charset="0"/>
                <a:cs typeface="Gotham Narrow Book" charset="0"/>
              </a:rPr>
              <a:t>4 Fingers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ea typeface="Gotham Narrow Book" charset="0"/>
                <a:cs typeface="Gotham Narrow Book" charset="0"/>
              </a:rPr>
              <a:t>4 depletions</a:t>
            </a:r>
          </a:p>
        </p:txBody>
      </p:sp>
      <p:sp>
        <p:nvSpPr>
          <p:cNvPr id="10" name="Double Bracket 9">
            <a:extLst>
              <a:ext uri="{FF2B5EF4-FFF2-40B4-BE49-F238E27FC236}">
                <a16:creationId xmlns:a16="http://schemas.microsoft.com/office/drawing/2014/main" id="{9213E2BC-9D6D-AD42-AD18-9C899C9D9071}"/>
              </a:ext>
            </a:extLst>
          </p:cNvPr>
          <p:cNvSpPr/>
          <p:nvPr/>
        </p:nvSpPr>
        <p:spPr>
          <a:xfrm>
            <a:off x="3920401" y="3084991"/>
            <a:ext cx="1660502" cy="1648193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000" b="1" dirty="0">
                <a:ea typeface="Gotham Narrow Book" charset="0"/>
                <a:cs typeface="Gotham Narrow Book" charset="0"/>
              </a:rPr>
              <a:t>6 Donors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ea typeface="Gotham Narrow Book" charset="0"/>
                <a:cs typeface="Gotham Narrow Book" charset="0"/>
              </a:rPr>
              <a:t>3 males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ea typeface="Gotham Narrow Book" charset="0"/>
                <a:cs typeface="Gotham Narrow Book" charset="0"/>
              </a:rPr>
              <a:t>3 females</a:t>
            </a:r>
          </a:p>
        </p:txBody>
      </p:sp>
      <p:sp>
        <p:nvSpPr>
          <p:cNvPr id="12" name="Double Bracket 11">
            <a:extLst>
              <a:ext uri="{FF2B5EF4-FFF2-40B4-BE49-F238E27FC236}">
                <a16:creationId xmlns:a16="http://schemas.microsoft.com/office/drawing/2014/main" id="{C02C3C13-AD40-9049-AB2D-F2047A1F9768}"/>
              </a:ext>
            </a:extLst>
          </p:cNvPr>
          <p:cNvSpPr/>
          <p:nvPr/>
        </p:nvSpPr>
        <p:spPr>
          <a:xfrm>
            <a:off x="7800533" y="3073159"/>
            <a:ext cx="1616984" cy="1648193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000" b="1" dirty="0">
                <a:ea typeface="Gotham Narrow Book" charset="0"/>
                <a:cs typeface="Gotham Narrow Book" charset="0"/>
              </a:rPr>
              <a:t>3 Ages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ea typeface="Gotham Narrow Book" charset="0"/>
                <a:cs typeface="Gotham Narrow Book" charset="0"/>
              </a:rPr>
              <a:t>1 | 3 | 6 months</a:t>
            </a:r>
          </a:p>
        </p:txBody>
      </p:sp>
      <p:sp>
        <p:nvSpPr>
          <p:cNvPr id="13" name="Double Bracket 12">
            <a:extLst>
              <a:ext uri="{FF2B5EF4-FFF2-40B4-BE49-F238E27FC236}">
                <a16:creationId xmlns:a16="http://schemas.microsoft.com/office/drawing/2014/main" id="{8A18D1CA-4110-B745-A326-03D168D77C61}"/>
              </a:ext>
            </a:extLst>
          </p:cNvPr>
          <p:cNvSpPr/>
          <p:nvPr/>
        </p:nvSpPr>
        <p:spPr>
          <a:xfrm>
            <a:off x="5710687" y="3084991"/>
            <a:ext cx="1954979" cy="1648193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000" b="1" dirty="0">
                <a:ea typeface="Gotham Narrow Book" charset="0"/>
                <a:cs typeface="Gotham Narrow Book" charset="0"/>
              </a:rPr>
              <a:t>6 Substrates</a:t>
            </a:r>
            <a:endParaRPr lang="en-US" sz="1400" b="1" dirty="0">
              <a:ea typeface="Gotham Narrow Book" charset="0"/>
              <a:cs typeface="Gotham Narrow Book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ea typeface="Gotham Narrow Book" charset="0"/>
                <a:cs typeface="Gotham Narrow Book" charset="0"/>
              </a:rPr>
              <a:t>Al foil | PP | PE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ea typeface="Gotham Narrow Book" charset="0"/>
                <a:cs typeface="Gotham Narrow Book" charset="0"/>
              </a:rPr>
              <a:t>glass | paint | tile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C9EE61C-D0EC-8E45-A3ED-64FBF6E4CADC}"/>
              </a:ext>
            </a:extLst>
          </p:cNvPr>
          <p:cNvGrpSpPr/>
          <p:nvPr/>
        </p:nvGrpSpPr>
        <p:grpSpPr>
          <a:xfrm>
            <a:off x="1172721" y="3061664"/>
            <a:ext cx="2617896" cy="1671520"/>
            <a:chOff x="8590672" y="4758870"/>
            <a:chExt cx="2617896" cy="1671520"/>
          </a:xfrm>
        </p:grpSpPr>
        <p:sp>
          <p:nvSpPr>
            <p:cNvPr id="20" name="Double Bracket 19">
              <a:extLst>
                <a:ext uri="{FF2B5EF4-FFF2-40B4-BE49-F238E27FC236}">
                  <a16:creationId xmlns:a16="http://schemas.microsoft.com/office/drawing/2014/main" id="{4536BCCC-8672-2944-878E-13847CA4CADE}"/>
                </a:ext>
              </a:extLst>
            </p:cNvPr>
            <p:cNvSpPr/>
            <p:nvPr/>
          </p:nvSpPr>
          <p:spPr>
            <a:xfrm>
              <a:off x="8619686" y="4782197"/>
              <a:ext cx="2588882" cy="1648193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lnSpc>
                  <a:spcPct val="150000"/>
                </a:lnSpc>
                <a:defRPr/>
              </a:pPr>
              <a:endParaRPr lang="en-US" sz="1801" dirty="0">
                <a:ea typeface="Gotham Narrow Book" charset="0"/>
                <a:cs typeface="Gotham Narrow Book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C985A58-92DA-0C4C-BCF8-32B03AC3E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554" t="10101" r="19363" b="10101"/>
            <a:stretch/>
          </p:blipFill>
          <p:spPr>
            <a:xfrm>
              <a:off x="9241701" y="4758870"/>
              <a:ext cx="1298039" cy="1668444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73E94CD-7EDB-0440-97D2-B078E8BC73D2}"/>
                </a:ext>
              </a:extLst>
            </p:cNvPr>
            <p:cNvSpPr txBox="1"/>
            <p:nvPr/>
          </p:nvSpPr>
          <p:spPr>
            <a:xfrm>
              <a:off x="8590672" y="5175831"/>
              <a:ext cx="64807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CAF + R6G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E46C4E2-069C-CC41-96CC-CE7E6FE1CF25}"/>
                </a:ext>
              </a:extLst>
            </p:cNvPr>
            <p:cNvSpPr txBox="1"/>
            <p:nvPr/>
          </p:nvSpPr>
          <p:spPr>
            <a:xfrm>
              <a:off x="10543266" y="5314330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SiO</a:t>
              </a:r>
              <a:r>
                <a:rPr lang="en-AU" b="1" baseline="-25000" dirty="0"/>
                <a:t>2</a:t>
              </a:r>
              <a:r>
                <a:rPr lang="en-AU" b="1" dirty="0"/>
                <a:t> NPs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C98E802-033B-DA45-8F5C-D086D5C4CFA4}"/>
              </a:ext>
            </a:extLst>
          </p:cNvPr>
          <p:cNvSpPr txBox="1"/>
          <p:nvPr/>
        </p:nvSpPr>
        <p:spPr>
          <a:xfrm>
            <a:off x="4644430" y="5393614"/>
            <a:ext cx="2902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3456 fingermarks</a:t>
            </a:r>
          </a:p>
        </p:txBody>
      </p:sp>
    </p:spTree>
    <p:extLst>
      <p:ext uri="{BB962C8B-B14F-4D97-AF65-F5344CB8AC3E}">
        <p14:creationId xmlns:p14="http://schemas.microsoft.com/office/powerpoint/2010/main" val="52922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72DC-4BD3-5349-90C3-2F1C95C21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Cyanoacrylate Fuming + Luminescent Dye Staining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FE8F3-68B6-E347-8526-531562C7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5840" y="1556792"/>
            <a:ext cx="6875760" cy="4608512"/>
          </a:xfrm>
        </p:spPr>
        <p:txBody>
          <a:bodyPr/>
          <a:lstStyle/>
          <a:p>
            <a:r>
              <a:rPr lang="en-AU" dirty="0"/>
              <a:t>Cyanoacrylate (CA) fuming</a:t>
            </a:r>
            <a:r>
              <a:rPr lang="en-AU" baseline="30000" dirty="0"/>
              <a:t>[3]</a:t>
            </a:r>
          </a:p>
          <a:p>
            <a:pPr lvl="1"/>
            <a:r>
              <a:rPr lang="en-AU" dirty="0"/>
              <a:t>CA liquids are colourless polyesters that interact with latent </a:t>
            </a:r>
            <a:r>
              <a:rPr lang="en-AU" dirty="0" err="1"/>
              <a:t>fingermark</a:t>
            </a:r>
            <a:r>
              <a:rPr lang="en-AU" dirty="0"/>
              <a:t> residues and form hard, white polymers over ridges</a:t>
            </a:r>
          </a:p>
          <a:p>
            <a:pPr lvl="1"/>
            <a:r>
              <a:rPr lang="en-AU" dirty="0"/>
              <a:t>Commercially available and widely accepted since late 1970s for latent </a:t>
            </a:r>
            <a:r>
              <a:rPr lang="en-AU" dirty="0" err="1"/>
              <a:t>fingermark</a:t>
            </a:r>
            <a:r>
              <a:rPr lang="en-AU" dirty="0"/>
              <a:t> development on non-porous surfaces</a:t>
            </a:r>
          </a:p>
          <a:p>
            <a:r>
              <a:rPr lang="en-AU" dirty="0"/>
              <a:t>Luminescent dye staining for CA fumed fingermarks</a:t>
            </a:r>
            <a:r>
              <a:rPr lang="en-AU" baseline="30000" dirty="0"/>
              <a:t>[3]</a:t>
            </a:r>
          </a:p>
          <a:p>
            <a:pPr lvl="1"/>
            <a:r>
              <a:rPr lang="en-AU" dirty="0"/>
              <a:t>Immersion of CA treated fingermarks into a luminescent dye solution for application</a:t>
            </a:r>
          </a:p>
          <a:p>
            <a:pPr lvl="1"/>
            <a:r>
              <a:rPr lang="en-AU" dirty="0"/>
              <a:t>Rhodamine 6G (R6G) has a high luminescence efficiency and is commonly used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C89A1-CC99-614E-847D-651C12A1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15</a:t>
            </a:fld>
            <a:endParaRPr lang="en-AU" dirty="0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D284A07-2929-BF4A-B696-CB7A4A1946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1747" t="4675" r="8421" b="5403"/>
          <a:stretch/>
        </p:blipFill>
        <p:spPr>
          <a:xfrm>
            <a:off x="660069" y="1556791"/>
            <a:ext cx="3851755" cy="46180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AEDF34-EA5D-7640-8B7A-AA69D4BD9213}"/>
              </a:ext>
            </a:extLst>
          </p:cNvPr>
          <p:cNvSpPr txBox="1"/>
          <p:nvPr/>
        </p:nvSpPr>
        <p:spPr>
          <a:xfrm>
            <a:off x="660070" y="6444477"/>
            <a:ext cx="979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dirty="0">
                <a:ea typeface="Gotham Narrow Book" charset="0"/>
                <a:cs typeface="Arial" panose="020B0604020202020204" pitchFamily="34" charset="0"/>
              </a:rPr>
              <a:t>3. </a:t>
            </a:r>
            <a:r>
              <a:rPr lang="en-AU" sz="1200" dirty="0" err="1"/>
              <a:t>Champod</a:t>
            </a:r>
            <a:r>
              <a:rPr lang="en-AU" sz="1200" dirty="0"/>
              <a:t>, C., Lennard, C., Margot, P. &amp; </a:t>
            </a:r>
            <a:r>
              <a:rPr lang="en-AU" sz="1200" dirty="0" err="1"/>
              <a:t>Stoilovic</a:t>
            </a:r>
            <a:r>
              <a:rPr lang="en-AU" sz="1200" dirty="0"/>
              <a:t>, M. 2016, </a:t>
            </a:r>
            <a:r>
              <a:rPr lang="en-AU" sz="1200" i="1" dirty="0"/>
              <a:t>Fingerprints and Other Ridge Skin Impressions</a:t>
            </a:r>
            <a:r>
              <a:rPr lang="en-AU" sz="1200" dirty="0"/>
              <a:t>, CRC Press, </a:t>
            </a:r>
            <a:r>
              <a:rPr lang="en-US" sz="1200" dirty="0"/>
              <a:t>pp. 37-38.</a:t>
            </a:r>
            <a:r>
              <a:rPr lang="en-AU" sz="12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516777-389F-BC4B-8793-355B14ED6CD9}"/>
              </a:ext>
            </a:extLst>
          </p:cNvPr>
          <p:cNvSpPr txBox="1"/>
          <p:nvPr/>
        </p:nvSpPr>
        <p:spPr>
          <a:xfrm>
            <a:off x="2711624" y="1556791"/>
            <a:ext cx="1789708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CAF + R6G developed </a:t>
            </a:r>
            <a:r>
              <a:rPr lang="en-AU" sz="1400" dirty="0" err="1">
                <a:solidFill>
                  <a:schemeClr val="bg1"/>
                </a:solidFill>
                <a:cs typeface="Arial" panose="020B0604020202020204" pitchFamily="34" charset="0"/>
              </a:rPr>
              <a:t>fingermark</a:t>
            </a:r>
            <a:endParaRPr lang="en-A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574AB7-162E-714C-B9E2-944ADECB0140}"/>
              </a:ext>
            </a:extLst>
          </p:cNvPr>
          <p:cNvSpPr txBox="1"/>
          <p:nvPr/>
        </p:nvSpPr>
        <p:spPr>
          <a:xfrm>
            <a:off x="660068" y="5424466"/>
            <a:ext cx="1547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Visualisation:</a:t>
            </a:r>
          </a:p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530 nm excitation</a:t>
            </a:r>
          </a:p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590 nm emission</a:t>
            </a:r>
          </a:p>
        </p:txBody>
      </p:sp>
    </p:spTree>
    <p:extLst>
      <p:ext uri="{BB962C8B-B14F-4D97-AF65-F5344CB8AC3E}">
        <p14:creationId xmlns:p14="http://schemas.microsoft.com/office/powerpoint/2010/main" val="101188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BDE0-30B8-544B-8764-8CD8CD89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 – 1-month-old Fingermarks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A721F6-262B-5140-917E-BA62DA896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9260" y="1628798"/>
            <a:ext cx="1818977" cy="478164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8B844-0444-B044-924F-EF19EA43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16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75C44E-DC7B-404A-8848-80F83D9803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099" y="1628797"/>
            <a:ext cx="1540757" cy="478164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1A55630-FD3C-EE41-A2C1-AF8652D74E67}"/>
              </a:ext>
            </a:extLst>
          </p:cNvPr>
          <p:cNvGrpSpPr/>
          <p:nvPr/>
        </p:nvGrpSpPr>
        <p:grpSpPr>
          <a:xfrm>
            <a:off x="4189919" y="1628799"/>
            <a:ext cx="3639280" cy="4781644"/>
            <a:chOff x="4394545" y="1698170"/>
            <a:chExt cx="3401670" cy="446944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E9EE0C-8147-C547-ACDD-4CDBF0E97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96000" y="1698171"/>
              <a:ext cx="1700215" cy="44694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EC834AE-5FC1-004B-9E49-E8C1F9C7B9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94545" y="1698170"/>
              <a:ext cx="1700215" cy="4469448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63C415D-E415-8E44-B334-08655E7B03C5}"/>
              </a:ext>
            </a:extLst>
          </p:cNvPr>
          <p:cNvGrpSpPr/>
          <p:nvPr/>
        </p:nvGrpSpPr>
        <p:grpSpPr>
          <a:xfrm>
            <a:off x="8100881" y="1628798"/>
            <a:ext cx="3427110" cy="4781643"/>
            <a:chOff x="8329218" y="1698171"/>
            <a:chExt cx="3203353" cy="446944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70D2517-5F6E-6A40-81B5-42BF6FD46B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979947" y="1698171"/>
              <a:ext cx="1552624" cy="446944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117FA57-5CC6-E647-80E8-9EBFC98BFC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8329218" y="1698171"/>
              <a:ext cx="1650728" cy="4469448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F683498-ACBE-AB42-9E46-2A9C316A4660}"/>
              </a:ext>
            </a:extLst>
          </p:cNvPr>
          <p:cNvSpPr txBox="1"/>
          <p:nvPr/>
        </p:nvSpPr>
        <p:spPr>
          <a:xfrm>
            <a:off x="657363" y="1628801"/>
            <a:ext cx="154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cs typeface="Arial" panose="020B0604020202020204" pitchFamily="34" charset="0"/>
              </a:rPr>
              <a:t>Aluminium foil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57C240-879B-4048-9F0C-891F9328D7A6}"/>
              </a:ext>
            </a:extLst>
          </p:cNvPr>
          <p:cNvSpPr txBox="1"/>
          <p:nvPr/>
        </p:nvSpPr>
        <p:spPr>
          <a:xfrm>
            <a:off x="8125305" y="1628801"/>
            <a:ext cx="2077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Green polyethylene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6549FB-EE5D-1D4C-8785-B10925531F3F}"/>
              </a:ext>
            </a:extLst>
          </p:cNvPr>
          <p:cNvSpPr txBox="1"/>
          <p:nvPr/>
        </p:nvSpPr>
        <p:spPr>
          <a:xfrm>
            <a:off x="623392" y="5887223"/>
            <a:ext cx="1701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RuBpy-CES-SiO</a:t>
            </a:r>
            <a:r>
              <a:rPr lang="en-AU" sz="1400" baseline="-25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 NPs</a:t>
            </a:r>
          </a:p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450 nm; 590 nm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52ECC4-F6AC-6E42-A6B9-799BA7A7D173}"/>
              </a:ext>
            </a:extLst>
          </p:cNvPr>
          <p:cNvSpPr txBox="1"/>
          <p:nvPr/>
        </p:nvSpPr>
        <p:spPr>
          <a:xfrm>
            <a:off x="2510281" y="5887223"/>
            <a:ext cx="143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CAF + R6G</a:t>
            </a:r>
          </a:p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530 nm; 590 nm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6B3FB9-B560-4C4F-A51E-E017F2439A21}"/>
              </a:ext>
            </a:extLst>
          </p:cNvPr>
          <p:cNvSpPr txBox="1"/>
          <p:nvPr/>
        </p:nvSpPr>
        <p:spPr>
          <a:xfrm>
            <a:off x="4162994" y="5887223"/>
            <a:ext cx="1701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RuBpy-CES-SiO</a:t>
            </a:r>
            <a:r>
              <a:rPr lang="en-AU" sz="1400" baseline="-25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 NPs</a:t>
            </a:r>
          </a:p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450 nm; 590 nm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DD84DF5-5EBD-9941-A1D4-7B2061C78684}"/>
              </a:ext>
            </a:extLst>
          </p:cNvPr>
          <p:cNvSpPr txBox="1"/>
          <p:nvPr/>
        </p:nvSpPr>
        <p:spPr>
          <a:xfrm>
            <a:off x="6402063" y="5887223"/>
            <a:ext cx="143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CAF + R6G</a:t>
            </a:r>
          </a:p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530 nm; 590 nm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52A93-531A-7845-B7C1-0933791C7075}"/>
              </a:ext>
            </a:extLst>
          </p:cNvPr>
          <p:cNvSpPr txBox="1"/>
          <p:nvPr/>
        </p:nvSpPr>
        <p:spPr>
          <a:xfrm>
            <a:off x="8111330" y="5887223"/>
            <a:ext cx="1701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RuBpy-CES-SiO</a:t>
            </a:r>
            <a:r>
              <a:rPr lang="en-AU" sz="1400" baseline="-25000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 NPs</a:t>
            </a:r>
          </a:p>
          <a:p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450 nm; 590 nm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7D3C5E-2AD1-514D-9477-C4A2D007B2AF}"/>
              </a:ext>
            </a:extLst>
          </p:cNvPr>
          <p:cNvSpPr txBox="1"/>
          <p:nvPr/>
        </p:nvSpPr>
        <p:spPr>
          <a:xfrm>
            <a:off x="10127377" y="5887223"/>
            <a:ext cx="1438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CAF + R6G</a:t>
            </a:r>
          </a:p>
          <a:p>
            <a:pPr algn="r"/>
            <a:r>
              <a:rPr lang="en-AU" sz="1400" dirty="0">
                <a:solidFill>
                  <a:schemeClr val="bg1"/>
                </a:solidFill>
                <a:cs typeface="Arial" panose="020B0604020202020204" pitchFamily="34" charset="0"/>
              </a:rPr>
              <a:t>530 nm; 590 nm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30BBA23-C571-7E4F-8E05-90461B27F33A}"/>
              </a:ext>
            </a:extLst>
          </p:cNvPr>
          <p:cNvSpPr txBox="1"/>
          <p:nvPr/>
        </p:nvSpPr>
        <p:spPr>
          <a:xfrm>
            <a:off x="4186310" y="1628801"/>
            <a:ext cx="1540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cs typeface="Arial" panose="020B0604020202020204" pitchFamily="34" charset="0"/>
              </a:rPr>
              <a:t>Aluminium foil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9C5ADA-6E78-3349-A2A9-0133A2A6F403}"/>
              </a:ext>
            </a:extLst>
          </p:cNvPr>
          <p:cNvGrpSpPr/>
          <p:nvPr/>
        </p:nvGrpSpPr>
        <p:grpSpPr>
          <a:xfrm>
            <a:off x="1703512" y="1838949"/>
            <a:ext cx="6093467" cy="4100480"/>
            <a:chOff x="1703512" y="1838949"/>
            <a:chExt cx="6093467" cy="410048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B73F649-28C3-C046-83D8-0892E35E7261}"/>
                </a:ext>
              </a:extLst>
            </p:cNvPr>
            <p:cNvGrpSpPr/>
            <p:nvPr/>
          </p:nvGrpSpPr>
          <p:grpSpPr>
            <a:xfrm>
              <a:off x="2198120" y="1838949"/>
              <a:ext cx="5598859" cy="4100480"/>
              <a:chOff x="2198120" y="1838949"/>
              <a:chExt cx="5598859" cy="410048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790BDCA-B06F-8A4F-BB2A-4F8DAFC846BA}"/>
                  </a:ext>
                </a:extLst>
              </p:cNvPr>
              <p:cNvGrpSpPr/>
              <p:nvPr/>
            </p:nvGrpSpPr>
            <p:grpSpPr>
              <a:xfrm>
                <a:off x="4192409" y="1838949"/>
                <a:ext cx="3604570" cy="4100480"/>
                <a:chOff x="3626330" y="1628796"/>
                <a:chExt cx="2658578" cy="3024340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F3C61E2E-41E7-4B4B-A120-D48340EFD8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</a:extLst>
                </a:blip>
                <a:srcRect l="50071" t="46452" r="43591" b="35195"/>
                <a:stretch/>
              </p:blipFill>
              <p:spPr>
                <a:xfrm>
                  <a:off x="4892122" y="1628796"/>
                  <a:ext cx="1392786" cy="3024339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1BCE1672-EEC1-6D45-8FF7-EE6626F017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brightnessContrast bright="30000"/>
                          </a14:imgEffect>
                        </a14:imgLayer>
                      </a14:imgProps>
                    </a:ext>
                  </a:extLst>
                </a:blip>
                <a:srcRect l="43070" t="43862" r="51268" b="37890"/>
                <a:stretch/>
              </p:blipFill>
              <p:spPr>
                <a:xfrm>
                  <a:off x="3626330" y="1628797"/>
                  <a:ext cx="1251018" cy="3024339"/>
                </a:xfrm>
                <a:prstGeom prst="rect">
                  <a:avLst/>
                </a:prstGeom>
              </p:spPr>
            </p:pic>
          </p:grp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050BDAC-DDF0-0149-BBCF-65986A61C4E1}"/>
                  </a:ext>
                </a:extLst>
              </p:cNvPr>
              <p:cNvCxnSpPr/>
              <p:nvPr/>
            </p:nvCxnSpPr>
            <p:spPr>
              <a:xfrm flipH="1">
                <a:off x="2198120" y="1838949"/>
                <a:ext cx="1988190" cy="15900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A4F1F79-BD4E-4745-82E7-ECE605A3BE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198120" y="4869160"/>
                <a:ext cx="1988190" cy="107026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D75654B-0E91-3646-9339-92C8995F3622}"/>
                </a:ext>
              </a:extLst>
            </p:cNvPr>
            <p:cNvSpPr/>
            <p:nvPr/>
          </p:nvSpPr>
          <p:spPr>
            <a:xfrm>
              <a:off x="1703512" y="3429000"/>
              <a:ext cx="936104" cy="14401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8453FC98-E6E6-1F4C-908E-F815808057C2}"/>
              </a:ext>
            </a:extLst>
          </p:cNvPr>
          <p:cNvSpPr/>
          <p:nvPr/>
        </p:nvSpPr>
        <p:spPr>
          <a:xfrm>
            <a:off x="4872957" y="1967355"/>
            <a:ext cx="797401" cy="81237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4664FF0-7790-C64E-A8F6-6C9CF9349588}"/>
              </a:ext>
            </a:extLst>
          </p:cNvPr>
          <p:cNvSpPr/>
          <p:nvPr/>
        </p:nvSpPr>
        <p:spPr>
          <a:xfrm>
            <a:off x="4872957" y="3483001"/>
            <a:ext cx="797401" cy="81237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250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FFD12-CC8C-7541-802E-68DADDA07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D5C30-A594-C043-80E6-01C5C89A2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8125" indent="-238125"/>
            <a:r>
              <a:rPr lang="en-AU" dirty="0" err="1"/>
              <a:t>RuBpy</a:t>
            </a:r>
            <a:r>
              <a:rPr lang="en-AU" dirty="0"/>
              <a:t> doped CES-functionalised SiO</a:t>
            </a:r>
            <a:r>
              <a:rPr lang="en-AU" baseline="-25000" dirty="0"/>
              <a:t>2</a:t>
            </a:r>
            <a:r>
              <a:rPr lang="en-AU" dirty="0"/>
              <a:t> NPs for latent </a:t>
            </a:r>
            <a:r>
              <a:rPr lang="en-AU" dirty="0" err="1"/>
              <a:t>fingermark</a:t>
            </a:r>
            <a:r>
              <a:rPr lang="en-AU" dirty="0"/>
              <a:t> development has been modified and optimised</a:t>
            </a:r>
          </a:p>
          <a:p>
            <a:pPr marL="238125" indent="-238125"/>
            <a:endParaRPr lang="en-AU" dirty="0"/>
          </a:p>
          <a:p>
            <a:pPr marL="238125" indent="-238125"/>
            <a:r>
              <a:rPr lang="en-AU" dirty="0"/>
              <a:t>Preliminary comparison results with CAF + R6G (a benchmark technique) show that</a:t>
            </a:r>
          </a:p>
          <a:p>
            <a:pPr marL="781050" lvl="1" indent="-238125"/>
            <a:r>
              <a:rPr lang="en-AU" dirty="0"/>
              <a:t>CAF + R6G is more donor-dependent</a:t>
            </a:r>
          </a:p>
          <a:p>
            <a:pPr marL="781050" lvl="1" indent="-238125"/>
            <a:r>
              <a:rPr lang="en-AU" dirty="0"/>
              <a:t>SiO</a:t>
            </a:r>
            <a:r>
              <a:rPr lang="en-AU" baseline="-25000" dirty="0"/>
              <a:t>2</a:t>
            </a:r>
            <a:r>
              <a:rPr lang="en-AU" dirty="0"/>
              <a:t> NPs method is more substrate-dependent</a:t>
            </a:r>
          </a:p>
          <a:p>
            <a:pPr marL="285750" indent="-285750"/>
            <a:endParaRPr lang="en-AU" dirty="0"/>
          </a:p>
          <a:p>
            <a:pPr marL="285750" indent="-285750"/>
            <a:r>
              <a:rPr lang="en-AU" dirty="0"/>
              <a:t>Work to utilise upconverting nanoparticles (UCNPs) with SiO</a:t>
            </a:r>
            <a:r>
              <a:rPr lang="en-AU" baseline="-25000" dirty="0"/>
              <a:t>2</a:t>
            </a:r>
            <a:r>
              <a:rPr lang="en-AU" dirty="0"/>
              <a:t> shell is underway within our research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2775D-6226-C24A-B928-5E058C17D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9817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2143C-86E2-ED45-BFF3-F570FE53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Questions for the 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DB6EE-29C8-CF4B-BB46-DFD3C7C02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Some research hurdles so far</a:t>
            </a:r>
          </a:p>
          <a:p>
            <a:pPr lvl="1"/>
            <a:endParaRPr lang="en-AU" dirty="0"/>
          </a:p>
          <a:p>
            <a:r>
              <a:rPr lang="en-AU" dirty="0"/>
              <a:t>Not applicable on glass surface</a:t>
            </a:r>
          </a:p>
          <a:p>
            <a:pPr lvl="1"/>
            <a:endParaRPr lang="en-AU" dirty="0"/>
          </a:p>
          <a:p>
            <a:r>
              <a:rPr lang="en-AU" dirty="0"/>
              <a:t>Background staining problem on aluminium foil</a:t>
            </a:r>
          </a:p>
          <a:p>
            <a:pPr lvl="1"/>
            <a:endParaRPr lang="en-AU" dirty="0"/>
          </a:p>
          <a:p>
            <a:r>
              <a:rPr lang="en-AU" dirty="0"/>
              <a:t>Difficulties to synthesise UCNPs@SiO2 shell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0D1EF-C729-F14E-9D3A-CB01EC65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51061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+mn-lt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Australian Research Council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AU" dirty="0"/>
              <a:t>Linkage Project (LP160100351)</a:t>
            </a:r>
            <a:endParaRPr lang="en-AU" dirty="0">
              <a:latin typeface="+mn-lt"/>
            </a:endParaRPr>
          </a:p>
          <a:p>
            <a:pPr indent="0">
              <a:buNone/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 err="1"/>
              <a:t>Rofin</a:t>
            </a:r>
            <a:r>
              <a:rPr lang="en-AU" dirty="0"/>
              <a:t> Australia Pty Ltd</a:t>
            </a:r>
            <a:endParaRPr lang="en-AU" dirty="0">
              <a:latin typeface="+mn-lt"/>
            </a:endParaRPr>
          </a:p>
          <a:p>
            <a:pPr indent="0">
              <a:buNone/>
            </a:pPr>
            <a:endParaRPr lang="en-AU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Australian Federal Police</a:t>
            </a:r>
          </a:p>
          <a:p>
            <a:pPr indent="0">
              <a:buNone/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Victoria Police</a:t>
            </a:r>
          </a:p>
          <a:p>
            <a:pPr indent="0">
              <a:buNone/>
            </a:pPr>
            <a:endParaRPr lang="en-AU" dirty="0"/>
          </a:p>
          <a:p>
            <a:pPr>
              <a:lnSpc>
                <a:spcPct val="100000"/>
              </a:lnSpc>
            </a:pPr>
            <a:r>
              <a:rPr lang="en-AU" dirty="0">
                <a:latin typeface="+mn-lt"/>
              </a:rPr>
              <a:t>WSU-UTS Fingerprint Research Group</a:t>
            </a:r>
          </a:p>
          <a:p>
            <a:pPr>
              <a:lnSpc>
                <a:spcPct val="100000"/>
              </a:lnSpc>
            </a:pPr>
            <a:endParaRPr lang="en-AU" dirty="0"/>
          </a:p>
          <a:p>
            <a:pPr>
              <a:lnSpc>
                <a:spcPct val="100000"/>
              </a:lnSpc>
            </a:pPr>
            <a:endParaRPr lang="en-AU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>
                <a:latin typeface="+mn-lt"/>
              </a:rPr>
              <a:t>PAGE </a:t>
            </a:r>
            <a:fld id="{C9EE3F8F-BFD3-9842-9D76-CADACBFBDD00}" type="slidenum">
              <a:rPr lang="en-AU" smtClean="0">
                <a:latin typeface="+mn-lt"/>
              </a:rPr>
              <a:pPr/>
              <a:t>19</a:t>
            </a:fld>
            <a:endParaRPr lang="en-AU">
              <a:latin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9C8A45-86C7-EC45-990F-B9E6F33ECAA8}"/>
              </a:ext>
            </a:extLst>
          </p:cNvPr>
          <p:cNvGrpSpPr/>
          <p:nvPr/>
        </p:nvGrpSpPr>
        <p:grpSpPr>
          <a:xfrm>
            <a:off x="5770960" y="1628800"/>
            <a:ext cx="5760640" cy="4431009"/>
            <a:chOff x="5897835" y="1626163"/>
            <a:chExt cx="5526757" cy="42511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4827"/>
            <a:stretch/>
          </p:blipFill>
          <p:spPr>
            <a:xfrm>
              <a:off x="5897835" y="4433205"/>
              <a:ext cx="2985377" cy="1443551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87508" y="4433205"/>
              <a:ext cx="2037084" cy="144406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35522" y="3115290"/>
              <a:ext cx="2830825" cy="112874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7CE3CFC-C7DC-784C-8939-C7905926C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1484" y="1626163"/>
              <a:ext cx="4787650" cy="12999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3835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ACF6E0-8919-4FED-B9F9-DD5570F6D376}"/>
              </a:ext>
            </a:extLst>
          </p:cNvPr>
          <p:cNvSpPr txBox="1"/>
          <p:nvPr/>
        </p:nvSpPr>
        <p:spPr>
          <a:xfrm>
            <a:off x="892967" y="5043295"/>
            <a:ext cx="108617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www.iafs2020.com.au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iafs2020@arinex.com.au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iafs2020</a:t>
            </a: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Bahnschrift SemiLigh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1A61A8-531F-4695-8F86-1C55023AE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5631" y="162014"/>
            <a:ext cx="6193020" cy="2064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BB1FCD-0DB6-4248-95A8-33FAD18D1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962" y="6031074"/>
            <a:ext cx="3233874" cy="8269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5558" y="4922627"/>
            <a:ext cx="2500829" cy="10336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721B7DE-87CD-4929-85FC-84E42235D4EF}"/>
              </a:ext>
            </a:extLst>
          </p:cNvPr>
          <p:cNvSpPr/>
          <p:nvPr/>
        </p:nvSpPr>
        <p:spPr>
          <a:xfrm>
            <a:off x="1726534" y="186996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21-25 September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Light" panose="020B0502040204020203" pitchFamily="34" charset="0"/>
                <a:ea typeface="+mn-ea"/>
                <a:cs typeface="+mn-cs"/>
              </a:rPr>
              <a:t>Sydney, Australia</a:t>
            </a:r>
          </a:p>
        </p:txBody>
      </p:sp>
      <p:pic>
        <p:nvPicPr>
          <p:cNvPr id="1030" name="Picture 6" descr="Image result for website icon">
            <a:extLst>
              <a:ext uri="{FF2B5EF4-FFF2-40B4-BE49-F238E27FC236}">
                <a16:creationId xmlns:a16="http://schemas.microsoft.com/office/drawing/2014/main" id="{AC9F3270-C26E-4B68-85B2-C024C4087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197" y="5069938"/>
            <a:ext cx="322859" cy="32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email icon">
            <a:extLst>
              <a:ext uri="{FF2B5EF4-FFF2-40B4-BE49-F238E27FC236}">
                <a16:creationId xmlns:a16="http://schemas.microsoft.com/office/drawing/2014/main" id="{60D0DD7F-AAC9-46D4-96E6-C02D533B5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659" y="5511361"/>
            <a:ext cx="393467" cy="39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facebook icon">
            <a:extLst>
              <a:ext uri="{FF2B5EF4-FFF2-40B4-BE49-F238E27FC236}">
                <a16:creationId xmlns:a16="http://schemas.microsoft.com/office/drawing/2014/main" id="{7D86E596-3C20-4DF3-932F-FCA4C119F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528" y="6011865"/>
            <a:ext cx="322859" cy="32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354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BB9D7-05A1-B948-AD5E-986A57371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ctr">
              <a:buNone/>
            </a:pPr>
            <a:endParaRPr lang="en-AU" dirty="0"/>
          </a:p>
          <a:p>
            <a:pPr indent="0" algn="ctr">
              <a:buNone/>
            </a:pPr>
            <a:r>
              <a:rPr lang="en-AU" sz="3200" b="1" dirty="0"/>
              <a:t>Questions</a:t>
            </a:r>
          </a:p>
          <a:p>
            <a:pPr indent="0" algn="ctr">
              <a:buNone/>
            </a:pPr>
            <a:endParaRPr lang="en-AU" dirty="0"/>
          </a:p>
          <a:p>
            <a:pPr indent="0" algn="ctr">
              <a:buNone/>
            </a:pPr>
            <a:r>
              <a:rPr lang="en-AU" dirty="0"/>
              <a:t>Timothy Lee</a:t>
            </a:r>
          </a:p>
          <a:p>
            <a:pPr indent="0" algn="ctr">
              <a:buNone/>
            </a:pPr>
            <a:r>
              <a:rPr lang="en-AU" dirty="0" err="1"/>
              <a:t>timothy.lee@westernsydney.edu.au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79A3A-2172-2B4C-87CD-CC1DCAE7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AU"/>
              <a:t>PAGE </a:t>
            </a:r>
            <a:fld id="{C9EE3F8F-BFD3-9842-9D76-CADACBFBDD00}" type="slidenum">
              <a:rPr lang="en-AU" smtClean="0"/>
              <a:pPr/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3698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estern Sydney University 1">
      <a:dk1>
        <a:srgbClr val="000000"/>
      </a:dk1>
      <a:lt1>
        <a:srgbClr val="FFFFFF"/>
      </a:lt1>
      <a:dk2>
        <a:srgbClr val="A31E34"/>
      </a:dk2>
      <a:lt2>
        <a:srgbClr val="EBBCBB"/>
      </a:lt2>
      <a:accent1>
        <a:srgbClr val="FE7073"/>
      </a:accent1>
      <a:accent2>
        <a:srgbClr val="F6303D"/>
      </a:accent2>
      <a:accent3>
        <a:srgbClr val="5A2A82"/>
      </a:accent3>
      <a:accent4>
        <a:srgbClr val="027199"/>
      </a:accent4>
      <a:accent5>
        <a:srgbClr val="BA7FD1"/>
      </a:accent5>
      <a:accent6>
        <a:srgbClr val="FF7D7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28009</TotalTime>
  <Words>1482</Words>
  <Application>Microsoft Macintosh PowerPoint</Application>
  <PresentationFormat>Widescreen</PresentationFormat>
  <Paragraphs>248</Paragraphs>
  <Slides>22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Bahnschrift SemiLight</vt:lpstr>
      <vt:lpstr>Arial</vt:lpstr>
      <vt:lpstr>Calibri</vt:lpstr>
      <vt:lpstr>Calibri Light</vt:lpstr>
      <vt:lpstr>Chronicle Text G1</vt:lpstr>
      <vt:lpstr>Chronicle Text G1 Roman</vt:lpstr>
      <vt:lpstr>Gotham Narrow</vt:lpstr>
      <vt:lpstr>Gotham Narrow Bold</vt:lpstr>
      <vt:lpstr>Gotham Narrow Book</vt:lpstr>
      <vt:lpstr>Gotham Narrow Light</vt:lpstr>
      <vt:lpstr>Office Theme</vt:lpstr>
      <vt:lpstr>1_Office Theme</vt:lpstr>
      <vt:lpstr>Next-generation Latent Fingermark Detection Using Functionalised Silicon Oxide Nanoparticles</vt:lpstr>
      <vt:lpstr>Fingermark Evidence in Forensic Science</vt:lpstr>
      <vt:lpstr>The Human Fingerprints</vt:lpstr>
      <vt:lpstr>Latent Fingermarks</vt:lpstr>
      <vt:lpstr>Latent Fingermark Detection and Enhancement</vt:lpstr>
      <vt:lpstr>Silicon Oxide Nanoparticles</vt:lpstr>
      <vt:lpstr>How Does It Work?</vt:lpstr>
      <vt:lpstr>Luminescent Fingermarks</vt:lpstr>
      <vt:lpstr>Modification and Optimisation of Detection Parameters</vt:lpstr>
      <vt:lpstr>Modified Detection Parameters</vt:lpstr>
      <vt:lpstr>Results</vt:lpstr>
      <vt:lpstr>Refinement of the Surface Functionalisation</vt:lpstr>
      <vt:lpstr>Simplified Application</vt:lpstr>
      <vt:lpstr>Latest Detection Parameters</vt:lpstr>
      <vt:lpstr>Comparison with a Conventional Method</vt:lpstr>
      <vt:lpstr>Cyanoacrylate Fuming + Luminescent Dye Staining</vt:lpstr>
      <vt:lpstr>Results – 1-month-old Fingermarks</vt:lpstr>
      <vt:lpstr>Conclusions</vt:lpstr>
      <vt:lpstr>Questions for the audience</vt:lpstr>
      <vt:lpstr>Acknowledgements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Catalina Tapia</dc:creator>
  <cp:lastModifiedBy>Timothy Lee</cp:lastModifiedBy>
  <cp:revision>1058</cp:revision>
  <dcterms:created xsi:type="dcterms:W3CDTF">2015-09-22T04:56:37Z</dcterms:created>
  <dcterms:modified xsi:type="dcterms:W3CDTF">2019-07-22T20:01:41Z</dcterms:modified>
</cp:coreProperties>
</file>