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8" r:id="rId2"/>
    <p:sldMasterId id="2147483702" r:id="rId3"/>
  </p:sldMasterIdLst>
  <p:notesMasterIdLst>
    <p:notesMasterId r:id="rId30"/>
  </p:notesMasterIdLst>
  <p:handoutMasterIdLst>
    <p:handoutMasterId r:id="rId31"/>
  </p:handoutMasterIdLst>
  <p:sldIdLst>
    <p:sldId id="270" r:id="rId4"/>
    <p:sldId id="286" r:id="rId5"/>
    <p:sldId id="327" r:id="rId6"/>
    <p:sldId id="280" r:id="rId7"/>
    <p:sldId id="328" r:id="rId8"/>
    <p:sldId id="337" r:id="rId9"/>
    <p:sldId id="381" r:id="rId10"/>
    <p:sldId id="336" r:id="rId11"/>
    <p:sldId id="313" r:id="rId12"/>
    <p:sldId id="283" r:id="rId13"/>
    <p:sldId id="330" r:id="rId14"/>
    <p:sldId id="319" r:id="rId15"/>
    <p:sldId id="333" r:id="rId16"/>
    <p:sldId id="382" r:id="rId17"/>
    <p:sldId id="338" r:id="rId18"/>
    <p:sldId id="331" r:id="rId19"/>
    <p:sldId id="344" r:id="rId20"/>
    <p:sldId id="343" r:id="rId21"/>
    <p:sldId id="332" r:id="rId22"/>
    <p:sldId id="384" r:id="rId23"/>
    <p:sldId id="379" r:id="rId24"/>
    <p:sldId id="385" r:id="rId25"/>
    <p:sldId id="339" r:id="rId26"/>
    <p:sldId id="383" r:id="rId27"/>
    <p:sldId id="326" r:id="rId28"/>
    <p:sldId id="320"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Xanthe Spindler" initials="XS"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a:srgbClr val="FF7F5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876" y="72"/>
      </p:cViewPr>
      <p:guideLst>
        <p:guide orient="horz" pos="2160"/>
        <p:guide pos="3840"/>
      </p:guideLst>
    </p:cSldViewPr>
  </p:slideViewPr>
  <p:notesTextViewPr>
    <p:cViewPr>
      <p:scale>
        <a:sx n="100" d="100"/>
        <a:sy n="100" d="100"/>
      </p:scale>
      <p:origin x="0" y="0"/>
    </p:cViewPr>
  </p:notesTextViewPr>
  <p:notesViewPr>
    <p:cSldViewPr>
      <p:cViewPr varScale="1">
        <p:scale>
          <a:sx n="52" d="100"/>
          <a:sy n="52" d="100"/>
        </p:scale>
        <p:origin x="2010"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commentAuthors" Target="commentAuthor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3DB2FDE-29F2-491D-AF3E-EBEC9E072E6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a:extLst>
              <a:ext uri="{FF2B5EF4-FFF2-40B4-BE49-F238E27FC236}">
                <a16:creationId xmlns:a16="http://schemas.microsoft.com/office/drawing/2014/main" id="{DE82ECCC-AE6A-43CC-9FDD-344525C7965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BD52661-AFA2-443E-B90A-BBD88F73D95F}" type="datetimeFigureOut">
              <a:rPr lang="en-AU" smtClean="0"/>
              <a:t>21/06/2019</a:t>
            </a:fld>
            <a:endParaRPr lang="en-AU"/>
          </a:p>
        </p:txBody>
      </p:sp>
      <p:sp>
        <p:nvSpPr>
          <p:cNvPr id="4" name="Footer Placeholder 3">
            <a:extLst>
              <a:ext uri="{FF2B5EF4-FFF2-40B4-BE49-F238E27FC236}">
                <a16:creationId xmlns:a16="http://schemas.microsoft.com/office/drawing/2014/main" id="{6EF0FF9A-7631-42FD-A8DE-4034A931494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a:extLst>
              <a:ext uri="{FF2B5EF4-FFF2-40B4-BE49-F238E27FC236}">
                <a16:creationId xmlns:a16="http://schemas.microsoft.com/office/drawing/2014/main" id="{DE3FFB37-57C4-41E3-B276-4355DED35FA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5725AA9-AB41-4069-B6BF-E24D4A491ECB}" type="slidenum">
              <a:rPr lang="en-AU" smtClean="0"/>
              <a:t>‹#›</a:t>
            </a:fld>
            <a:endParaRPr lang="en-AU"/>
          </a:p>
        </p:txBody>
      </p:sp>
    </p:spTree>
    <p:extLst>
      <p:ext uri="{BB962C8B-B14F-4D97-AF65-F5344CB8AC3E}">
        <p14:creationId xmlns:p14="http://schemas.microsoft.com/office/powerpoint/2010/main" val="33298350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44DBC0-ACE2-4C5B-8B0D-D08A9833D4FD}" type="datetimeFigureOut">
              <a:rPr lang="en-AU" smtClean="0"/>
              <a:t>21/06/2019</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A4A766-463B-4A43-BC85-FFF68C0EC7FF}" type="slidenum">
              <a:rPr lang="en-AU" smtClean="0"/>
              <a:t>‹#›</a:t>
            </a:fld>
            <a:endParaRPr lang="en-AU"/>
          </a:p>
        </p:txBody>
      </p:sp>
    </p:spTree>
    <p:extLst>
      <p:ext uri="{BB962C8B-B14F-4D97-AF65-F5344CB8AC3E}">
        <p14:creationId xmlns:p14="http://schemas.microsoft.com/office/powerpoint/2010/main" val="26216962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sciencedirect-com.ezproxy.lib.uts.edu.au/topics/medicine-and-dentistry/inorganic-salt"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Average diameter of around 70 – 80 nm (via reversed micro-emulsion synthesis)</a:t>
            </a:r>
          </a:p>
          <a:p>
            <a:r>
              <a:rPr lang="en-AU" dirty="0"/>
              <a:t>External layer of silanol (Si-OH) and siloxane (Si-O-Si) groups</a:t>
            </a:r>
          </a:p>
          <a:p>
            <a:r>
              <a:rPr lang="en-AU" dirty="0"/>
              <a:t>Potential of using a variety of dye molecules in their inner structure</a:t>
            </a:r>
          </a:p>
          <a:p>
            <a:r>
              <a:rPr lang="en-AU" dirty="0"/>
              <a:t>Lower donor dependence than existing methods</a:t>
            </a:r>
          </a:p>
        </p:txBody>
      </p:sp>
      <p:sp>
        <p:nvSpPr>
          <p:cNvPr id="4" name="Slide Number Placeholder 3"/>
          <p:cNvSpPr>
            <a:spLocks noGrp="1"/>
          </p:cNvSpPr>
          <p:nvPr>
            <p:ph type="sldNum" sz="quarter" idx="5"/>
          </p:nvPr>
        </p:nvSpPr>
        <p:spPr/>
        <p:txBody>
          <a:bodyPr/>
          <a:lstStyle/>
          <a:p>
            <a:fld id="{14A4A766-463B-4A43-BC85-FFF68C0EC7FF}" type="slidenum">
              <a:rPr lang="en-AU" smtClean="0"/>
              <a:t>2</a:t>
            </a:fld>
            <a:endParaRPr lang="en-AU"/>
          </a:p>
        </p:txBody>
      </p:sp>
    </p:spTree>
    <p:extLst>
      <p:ext uri="{BB962C8B-B14F-4D97-AF65-F5344CB8AC3E}">
        <p14:creationId xmlns:p14="http://schemas.microsoft.com/office/powerpoint/2010/main" val="5973123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Problems with some substrates (e.g. glass and certain types of plastic)</a:t>
            </a:r>
          </a:p>
          <a:p>
            <a:r>
              <a:rPr lang="en-AU" dirty="0"/>
              <a:t>Improvements in sensitivity and selectivity through modifying surface chemistry </a:t>
            </a:r>
          </a:p>
          <a:p>
            <a:r>
              <a:rPr lang="en-AU" dirty="0"/>
              <a:t>Making progress on all aspects – presentation will focus on highlighted parameters (animation)</a:t>
            </a:r>
          </a:p>
        </p:txBody>
      </p:sp>
      <p:sp>
        <p:nvSpPr>
          <p:cNvPr id="4" name="Slide Number Placeholder 3"/>
          <p:cNvSpPr>
            <a:spLocks noGrp="1"/>
          </p:cNvSpPr>
          <p:nvPr>
            <p:ph type="sldNum" sz="quarter" idx="5"/>
          </p:nvPr>
        </p:nvSpPr>
        <p:spPr/>
        <p:txBody>
          <a:bodyPr/>
          <a:lstStyle/>
          <a:p>
            <a:fld id="{14A4A766-463B-4A43-BC85-FFF68C0EC7FF}" type="slidenum">
              <a:rPr lang="en-AU" smtClean="0"/>
              <a:t>3</a:t>
            </a:fld>
            <a:endParaRPr lang="en-AU"/>
          </a:p>
        </p:txBody>
      </p:sp>
    </p:spTree>
    <p:extLst>
      <p:ext uri="{BB962C8B-B14F-4D97-AF65-F5344CB8AC3E}">
        <p14:creationId xmlns:p14="http://schemas.microsoft.com/office/powerpoint/2010/main" val="14415142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Dilutions relative to original concentration</a:t>
            </a:r>
          </a:p>
          <a:p>
            <a:r>
              <a:rPr lang="en-AU" dirty="0"/>
              <a:t>Substrates: aluminium foil, green polyethylene, transparent polypropylene</a:t>
            </a:r>
          </a:p>
          <a:p>
            <a:r>
              <a:rPr lang="en-AU" dirty="0"/>
              <a:t>Ru(</a:t>
            </a:r>
            <a:r>
              <a:rPr lang="en-AU" dirty="0" err="1"/>
              <a:t>bpy</a:t>
            </a:r>
            <a:r>
              <a:rPr lang="en-AU" dirty="0"/>
              <a:t>)3 – ex. 450 nm, </a:t>
            </a:r>
            <a:r>
              <a:rPr lang="en-AU" dirty="0" err="1"/>
              <a:t>em</a:t>
            </a:r>
            <a:r>
              <a:rPr lang="en-AU" dirty="0"/>
              <a:t> 530 nm</a:t>
            </a:r>
          </a:p>
        </p:txBody>
      </p:sp>
      <p:sp>
        <p:nvSpPr>
          <p:cNvPr id="4" name="Slide Number Placeholder 3"/>
          <p:cNvSpPr>
            <a:spLocks noGrp="1"/>
          </p:cNvSpPr>
          <p:nvPr>
            <p:ph type="sldNum" sz="quarter" idx="5"/>
          </p:nvPr>
        </p:nvSpPr>
        <p:spPr/>
        <p:txBody>
          <a:bodyPr/>
          <a:lstStyle/>
          <a:p>
            <a:fld id="{14A4A766-463B-4A43-BC85-FFF68C0EC7FF}" type="slidenum">
              <a:rPr lang="en-AU" smtClean="0"/>
              <a:t>5</a:t>
            </a:fld>
            <a:endParaRPr lang="en-AU"/>
          </a:p>
        </p:txBody>
      </p:sp>
    </p:spTree>
    <p:extLst>
      <p:ext uri="{BB962C8B-B14F-4D97-AF65-F5344CB8AC3E}">
        <p14:creationId xmlns:p14="http://schemas.microsoft.com/office/powerpoint/2010/main" val="32671115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0" i="0" kern="1200" dirty="0" err="1">
                <a:solidFill>
                  <a:schemeClr val="tx1"/>
                </a:solidFill>
                <a:effectLst/>
                <a:latin typeface="+mn-lt"/>
                <a:ea typeface="+mn-ea"/>
                <a:cs typeface="+mn-cs"/>
              </a:rPr>
              <a:t>carboxyethylsilanetriol</a:t>
            </a:r>
            <a:r>
              <a:rPr lang="en-AU" sz="1200" b="0" i="0" kern="1200" dirty="0">
                <a:solidFill>
                  <a:schemeClr val="tx1"/>
                </a:solidFill>
                <a:effectLst/>
                <a:latin typeface="+mn-lt"/>
                <a:ea typeface="+mn-ea"/>
                <a:cs typeface="+mn-cs"/>
              </a:rPr>
              <a:t> disodium </a:t>
            </a:r>
            <a:r>
              <a:rPr lang="en-AU" sz="1200" b="0" i="0" u="none" strike="noStrike" kern="1200" dirty="0">
                <a:solidFill>
                  <a:schemeClr val="tx1"/>
                </a:solidFill>
                <a:effectLst/>
                <a:latin typeface="+mn-lt"/>
                <a:ea typeface="+mn-ea"/>
                <a:cs typeface="+mn-cs"/>
                <a:hlinkClick r:id="rId3" tooltip="Learn more about Inorganic Salt from ScienceDirect's AI-generated Topic Pages"/>
              </a:rPr>
              <a:t>salt</a:t>
            </a:r>
            <a:endParaRPr lang="en-AU" dirty="0"/>
          </a:p>
          <a:p>
            <a:endParaRPr lang="en-AU" dirty="0"/>
          </a:p>
          <a:p>
            <a:r>
              <a:rPr lang="en-AU" dirty="0"/>
              <a:t>Relative to original method</a:t>
            </a:r>
          </a:p>
          <a:p>
            <a:r>
              <a:rPr lang="en-AU" dirty="0"/>
              <a:t>Aluminium foil – average donor shown</a:t>
            </a:r>
          </a:p>
        </p:txBody>
      </p:sp>
      <p:sp>
        <p:nvSpPr>
          <p:cNvPr id="4" name="Slide Number Placeholder 3"/>
          <p:cNvSpPr>
            <a:spLocks noGrp="1"/>
          </p:cNvSpPr>
          <p:nvPr>
            <p:ph type="sldNum" sz="quarter" idx="5"/>
          </p:nvPr>
        </p:nvSpPr>
        <p:spPr/>
        <p:txBody>
          <a:bodyPr/>
          <a:lstStyle/>
          <a:p>
            <a:fld id="{14A4A766-463B-4A43-BC85-FFF68C0EC7FF}" type="slidenum">
              <a:rPr lang="en-AU" smtClean="0"/>
              <a:t>7</a:t>
            </a:fld>
            <a:endParaRPr lang="en-AU"/>
          </a:p>
        </p:txBody>
      </p:sp>
    </p:spTree>
    <p:extLst>
      <p:ext uri="{BB962C8B-B14F-4D97-AF65-F5344CB8AC3E}">
        <p14:creationId xmlns:p14="http://schemas.microsoft.com/office/powerpoint/2010/main" val="30803683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A shaking incubator was introduced at this stage to improve consistency – even agitation and stable heating – and provide greater capacity of developing larger items.</a:t>
            </a:r>
          </a:p>
        </p:txBody>
      </p:sp>
      <p:sp>
        <p:nvSpPr>
          <p:cNvPr id="4" name="Slide Number Placeholder 3"/>
          <p:cNvSpPr>
            <a:spLocks noGrp="1"/>
          </p:cNvSpPr>
          <p:nvPr>
            <p:ph type="sldNum" sz="quarter" idx="5"/>
          </p:nvPr>
        </p:nvSpPr>
        <p:spPr/>
        <p:txBody>
          <a:bodyPr/>
          <a:lstStyle/>
          <a:p>
            <a:fld id="{14A4A766-463B-4A43-BC85-FFF68C0EC7FF}" type="slidenum">
              <a:rPr lang="en-AU" smtClean="0"/>
              <a:t>9</a:t>
            </a:fld>
            <a:endParaRPr lang="en-AU"/>
          </a:p>
        </p:txBody>
      </p:sp>
    </p:spTree>
    <p:extLst>
      <p:ext uri="{BB962C8B-B14F-4D97-AF65-F5344CB8AC3E}">
        <p14:creationId xmlns:p14="http://schemas.microsoft.com/office/powerpoint/2010/main" val="16203058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AU" dirty="0"/>
              <a:t>6 donors (3 males and 3 females)</a:t>
            </a:r>
          </a:p>
          <a:p>
            <a:pPr lvl="1"/>
            <a:r>
              <a:rPr lang="en-AU" dirty="0"/>
              <a:t>6 substrates (aluminium foil, transparent PP, green PE, glass, gloss white paint, and gloss white ceramic tile)</a:t>
            </a:r>
          </a:p>
          <a:p>
            <a:pPr lvl="1"/>
            <a:r>
              <a:rPr lang="en-AU" dirty="0"/>
              <a:t>3 age intervals (1 month, 3 months and 6 months)</a:t>
            </a:r>
          </a:p>
          <a:p>
            <a:pPr lvl="1"/>
            <a:r>
              <a:rPr lang="en-AU" dirty="0"/>
              <a:t>4 fingers with 4 depletions</a:t>
            </a:r>
          </a:p>
          <a:p>
            <a:endParaRPr lang="en-AU" dirty="0"/>
          </a:p>
          <a:p>
            <a:r>
              <a:rPr lang="en-AU" dirty="0"/>
              <a:t>1 and 3 month marks developed so far.</a:t>
            </a:r>
          </a:p>
        </p:txBody>
      </p:sp>
      <p:sp>
        <p:nvSpPr>
          <p:cNvPr id="4" name="Slide Number Placeholder 3"/>
          <p:cNvSpPr>
            <a:spLocks noGrp="1"/>
          </p:cNvSpPr>
          <p:nvPr>
            <p:ph type="sldNum" sz="quarter" idx="5"/>
          </p:nvPr>
        </p:nvSpPr>
        <p:spPr/>
        <p:txBody>
          <a:bodyPr/>
          <a:lstStyle/>
          <a:p>
            <a:fld id="{14A4A766-463B-4A43-BC85-FFF68C0EC7FF}" type="slidenum">
              <a:rPr lang="en-AU" smtClean="0"/>
              <a:t>14</a:t>
            </a:fld>
            <a:endParaRPr lang="en-AU"/>
          </a:p>
        </p:txBody>
      </p:sp>
    </p:spTree>
    <p:extLst>
      <p:ext uri="{BB962C8B-B14F-4D97-AF65-F5344CB8AC3E}">
        <p14:creationId xmlns:p14="http://schemas.microsoft.com/office/powerpoint/2010/main" val="38341502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Exposure times are still quite long – 2 s vs 20 </a:t>
            </a:r>
            <a:r>
              <a:rPr lang="en-AU" dirty="0" err="1"/>
              <a:t>ms</a:t>
            </a:r>
            <a:endParaRPr lang="en-AU" dirty="0"/>
          </a:p>
          <a:p>
            <a:r>
              <a:rPr lang="en-AU" dirty="0"/>
              <a:t>Issues with certain substrates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4A4A766-463B-4A43-BC85-FFF68C0EC7FF}"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52358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The use of SiO2 NPs doesn’t eliminate some background issues, namely interference from multicoloured, patterned or luminescent surfaces. The bulk of materials that exhibit background luminescence do so in the UV and visible regions </a:t>
            </a:r>
            <a:r>
              <a:rPr lang="en-AU" dirty="0">
                <a:sym typeface="Wingdings" panose="05000000000000000000" pitchFamily="2" charset="2"/>
              </a:rPr>
              <a:t> near IR. Background minimisation can be achieved through three main approaches: excitation in the visible and luminescence in the NIR (large Stokes shift or FRET, e.g. </a:t>
            </a:r>
            <a:r>
              <a:rPr lang="en-AU" dirty="0" err="1">
                <a:sym typeface="Wingdings" panose="05000000000000000000" pitchFamily="2" charset="2"/>
              </a:rPr>
              <a:t>STaR</a:t>
            </a:r>
            <a:r>
              <a:rPr lang="en-AU" dirty="0">
                <a:sym typeface="Wingdings" panose="05000000000000000000" pitchFamily="2" charset="2"/>
              </a:rPr>
              <a:t> 11). Excitation and emission in the NIR (short Stokes shift, spirulina and Egyptian blue). Excitation in the NIR and emission in the visible (upconverters).</a:t>
            </a:r>
          </a:p>
          <a:p>
            <a:endParaRPr lang="en-AU" dirty="0">
              <a:sym typeface="Wingdings" panose="05000000000000000000" pitchFamily="2" charset="2"/>
            </a:endParaRPr>
          </a:p>
          <a:p>
            <a:r>
              <a:rPr lang="en-AU" dirty="0">
                <a:sym typeface="Wingdings" panose="05000000000000000000" pitchFamily="2" charset="2"/>
              </a:rPr>
              <a:t>Coating upconverters with silicon oxide is a possible solution to quenching and solubility issues. The same approach has been successful with cadmium-based quantum dots, which exhibit similar problems.</a:t>
            </a:r>
          </a:p>
        </p:txBody>
      </p:sp>
      <p:sp>
        <p:nvSpPr>
          <p:cNvPr id="4" name="Slide Number Placeholder 3"/>
          <p:cNvSpPr>
            <a:spLocks noGrp="1"/>
          </p:cNvSpPr>
          <p:nvPr>
            <p:ph type="sldNum" sz="quarter" idx="5"/>
          </p:nvPr>
        </p:nvSpPr>
        <p:spPr/>
        <p:txBody>
          <a:bodyPr/>
          <a:lstStyle/>
          <a:p>
            <a:fld id="{14A4A766-463B-4A43-BC85-FFF68C0EC7FF}" type="slidenum">
              <a:rPr lang="en-AU" smtClean="0"/>
              <a:t>17</a:t>
            </a:fld>
            <a:endParaRPr lang="en-AU"/>
          </a:p>
        </p:txBody>
      </p:sp>
    </p:spTree>
    <p:extLst>
      <p:ext uri="{BB962C8B-B14F-4D97-AF65-F5344CB8AC3E}">
        <p14:creationId xmlns:p14="http://schemas.microsoft.com/office/powerpoint/2010/main" val="35036247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NP formation very sensitive to temperature – two crystal phases are produced at different temperatures in the reaction: cubic (poor fluorescence) and hexagonal (strong luminescence). Reaching 310 degrees quickly is crucial for preparing clean hexagonal phase crystals. </a:t>
            </a:r>
            <a:r>
              <a:rPr lang="en-AU" dirty="0" err="1"/>
              <a:t>Fehmida</a:t>
            </a:r>
            <a:r>
              <a:rPr lang="en-AU" dirty="0"/>
              <a:t> now has it down to an art.</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968153-693C-42E9-850C-CD10B79025D1}" type="slidenum">
              <a:rPr kumimoji="0" lang="en-AU"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AU"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3212158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Addition of the silicon oxide shell has been more difficult. – 18 attempts to date but only getting a thin shell of silicon oxide around the nanoparticles (TEM images). Zeta potential also suggested thin silicon oxide shell.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a:p>
            <a:pPr lvl="0"/>
            <a:r>
              <a:rPr lang="en-AU" sz="1200" kern="1200" dirty="0">
                <a:solidFill>
                  <a:schemeClr val="tx1"/>
                </a:solidFill>
                <a:effectLst/>
                <a:latin typeface="+mn-lt"/>
                <a:ea typeface="+mn-ea"/>
                <a:cs typeface="+mn-cs"/>
              </a:rPr>
              <a:t>Original SiO</a:t>
            </a:r>
            <a:r>
              <a:rPr lang="en-AU" sz="1200" kern="1200" baseline="-25000" dirty="0">
                <a:solidFill>
                  <a:schemeClr val="tx1"/>
                </a:solidFill>
                <a:effectLst/>
                <a:latin typeface="+mn-lt"/>
                <a:ea typeface="+mn-ea"/>
                <a:cs typeface="+mn-cs"/>
              </a:rPr>
              <a:t>2</a:t>
            </a:r>
            <a:r>
              <a:rPr lang="en-AU" sz="1200" kern="1200" dirty="0">
                <a:solidFill>
                  <a:schemeClr val="tx1"/>
                </a:solidFill>
                <a:effectLst/>
                <a:latin typeface="+mn-lt"/>
                <a:ea typeface="+mn-ea"/>
                <a:cs typeface="+mn-cs"/>
              </a:rPr>
              <a:t> synthesis method – </a:t>
            </a:r>
            <a:r>
              <a:rPr lang="en-AU" sz="1200" kern="1200" dirty="0" err="1">
                <a:solidFill>
                  <a:schemeClr val="tx1"/>
                </a:solidFill>
                <a:effectLst/>
                <a:latin typeface="+mn-lt"/>
                <a:ea typeface="+mn-ea"/>
                <a:cs typeface="+mn-cs"/>
              </a:rPr>
              <a:t>Seb`s</a:t>
            </a:r>
            <a:r>
              <a:rPr lang="en-AU" sz="1200" kern="1200" dirty="0">
                <a:solidFill>
                  <a:schemeClr val="tx1"/>
                </a:solidFill>
                <a:effectLst/>
                <a:latin typeface="+mn-lt"/>
                <a:ea typeface="+mn-ea"/>
                <a:cs typeface="+mn-cs"/>
              </a:rPr>
              <a:t> paper does not yield the shell as desired</a:t>
            </a:r>
          </a:p>
          <a:p>
            <a:pPr lvl="0"/>
            <a:r>
              <a:rPr lang="en-AU" sz="1200" kern="1200" dirty="0">
                <a:solidFill>
                  <a:schemeClr val="tx1"/>
                </a:solidFill>
                <a:effectLst/>
                <a:latin typeface="+mn-lt"/>
                <a:ea typeface="+mn-ea"/>
                <a:cs typeface="+mn-cs"/>
              </a:rPr>
              <a:t>New method using IGEPAL CO-520 was used, different method and reaction time</a:t>
            </a:r>
          </a:p>
          <a:p>
            <a:pPr lvl="0"/>
            <a:r>
              <a:rPr lang="en-AU" sz="1200" kern="1200" dirty="0">
                <a:solidFill>
                  <a:schemeClr val="tx1"/>
                </a:solidFill>
                <a:effectLst/>
                <a:latin typeface="+mn-lt"/>
                <a:ea typeface="+mn-ea"/>
                <a:cs typeface="+mn-cs"/>
              </a:rPr>
              <a:t>Increased amount of UCNP for forming the shell as analyses showed very less amount of UNCP after shell coating and free floating SiO</a:t>
            </a:r>
            <a:r>
              <a:rPr lang="en-AU" sz="1200" kern="1200" baseline="-25000" dirty="0">
                <a:solidFill>
                  <a:schemeClr val="tx1"/>
                </a:solidFill>
                <a:effectLst/>
                <a:latin typeface="+mn-lt"/>
                <a:ea typeface="+mn-ea"/>
                <a:cs typeface="+mn-cs"/>
              </a:rPr>
              <a:t>2</a:t>
            </a:r>
            <a:endParaRPr lang="en-AU"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a:p>
            <a:r>
              <a:rPr lang="en-AU" dirty="0"/>
              <a:t>Next step is to increase the concentration of nanoparticles in the reaction solution.</a:t>
            </a:r>
          </a:p>
        </p:txBody>
      </p:sp>
      <p:sp>
        <p:nvSpPr>
          <p:cNvPr id="4" name="Slide Number Placeholder 3"/>
          <p:cNvSpPr>
            <a:spLocks noGrp="1"/>
          </p:cNvSpPr>
          <p:nvPr>
            <p:ph type="sldNum" sz="quarter" idx="5"/>
          </p:nvPr>
        </p:nvSpPr>
        <p:spPr/>
        <p:txBody>
          <a:bodyPr/>
          <a:lstStyle/>
          <a:p>
            <a:fld id="{14A4A766-463B-4A43-BC85-FFF68C0EC7FF}" type="slidenum">
              <a:rPr lang="en-AU" smtClean="0"/>
              <a:t>19</a:t>
            </a:fld>
            <a:endParaRPr lang="en-AU"/>
          </a:p>
        </p:txBody>
      </p:sp>
    </p:spTree>
    <p:extLst>
      <p:ext uri="{BB962C8B-B14F-4D97-AF65-F5344CB8AC3E}">
        <p14:creationId xmlns:p14="http://schemas.microsoft.com/office/powerpoint/2010/main" val="3759623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AU" sz="1200" kern="1200" dirty="0">
                <a:solidFill>
                  <a:schemeClr val="tx1"/>
                </a:solidFill>
                <a:effectLst/>
                <a:latin typeface="+mn-lt"/>
                <a:ea typeface="+mn-ea"/>
                <a:cs typeface="+mn-cs"/>
              </a:rPr>
              <a:t>Tried using the original working solution with 1 hour immersion time </a:t>
            </a:r>
          </a:p>
          <a:p>
            <a:pPr lvl="0"/>
            <a:r>
              <a:rPr lang="en-AU" sz="1200" kern="1200" dirty="0">
                <a:solidFill>
                  <a:schemeClr val="tx1"/>
                </a:solidFill>
                <a:effectLst/>
                <a:latin typeface="+mn-lt"/>
                <a:ea typeface="+mn-ea"/>
                <a:cs typeface="+mn-cs"/>
              </a:rPr>
              <a:t>Tried using the original working solution with 10 mins immersion time at 40°C</a:t>
            </a:r>
          </a:p>
          <a:p>
            <a:endParaRPr lang="en-AU" dirty="0"/>
          </a:p>
          <a:p>
            <a:r>
              <a:rPr lang="en-AU" dirty="0" err="1"/>
              <a:t>Rofin</a:t>
            </a:r>
            <a:r>
              <a:rPr lang="en-AU" dirty="0"/>
              <a:t> </a:t>
            </a:r>
            <a:r>
              <a:rPr lang="en-AU" dirty="0" err="1"/>
              <a:t>Flarecam</a:t>
            </a:r>
            <a:r>
              <a:rPr lang="en-AU" dirty="0"/>
              <a:t> and laser pointer. Ex 980 nm, </a:t>
            </a:r>
            <a:r>
              <a:rPr lang="en-AU" dirty="0" err="1"/>
              <a:t>em</a:t>
            </a:r>
            <a:r>
              <a:rPr lang="en-AU" dirty="0"/>
              <a:t> 530 nm</a:t>
            </a:r>
          </a:p>
          <a:p>
            <a:endParaRPr lang="en-AU" dirty="0"/>
          </a:p>
          <a:p>
            <a:pPr lvl="0"/>
            <a:r>
              <a:rPr lang="en-AU" sz="1200" kern="1200" dirty="0">
                <a:solidFill>
                  <a:schemeClr val="tx1"/>
                </a:solidFill>
                <a:effectLst/>
                <a:latin typeface="+mn-lt"/>
                <a:ea typeface="+mn-ea"/>
                <a:cs typeface="+mn-cs"/>
              </a:rPr>
              <a:t>Decrease in luminescence of the UCNP after SiO</a:t>
            </a:r>
            <a:r>
              <a:rPr lang="en-AU" sz="1200" kern="1200" baseline="-25000" dirty="0">
                <a:solidFill>
                  <a:schemeClr val="tx1"/>
                </a:solidFill>
                <a:effectLst/>
                <a:latin typeface="+mn-lt"/>
                <a:ea typeface="+mn-ea"/>
                <a:cs typeface="+mn-cs"/>
              </a:rPr>
              <a:t>2 </a:t>
            </a:r>
            <a:r>
              <a:rPr lang="en-AU" sz="1200" kern="1200" dirty="0">
                <a:solidFill>
                  <a:schemeClr val="tx1"/>
                </a:solidFill>
                <a:effectLst/>
                <a:latin typeface="+mn-lt"/>
                <a:ea typeface="+mn-ea"/>
                <a:cs typeface="+mn-cs"/>
              </a:rPr>
              <a:t>shell</a:t>
            </a:r>
          </a:p>
          <a:p>
            <a:pPr lvl="0"/>
            <a:r>
              <a:rPr lang="en-AU" sz="1200" kern="1200" dirty="0">
                <a:solidFill>
                  <a:schemeClr val="tx1"/>
                </a:solidFill>
                <a:effectLst/>
                <a:latin typeface="+mn-lt"/>
                <a:ea typeface="+mn-ea"/>
                <a:cs typeface="+mn-cs"/>
              </a:rPr>
              <a:t>Appropriate light source to image the </a:t>
            </a:r>
            <a:r>
              <a:rPr lang="en-AU" sz="1200" kern="1200" dirty="0" err="1">
                <a:solidFill>
                  <a:schemeClr val="tx1"/>
                </a:solidFill>
                <a:effectLst/>
                <a:latin typeface="+mn-lt"/>
                <a:ea typeface="+mn-ea"/>
                <a:cs typeface="+mn-cs"/>
              </a:rPr>
              <a:t>fingermarks</a:t>
            </a:r>
            <a:r>
              <a:rPr lang="en-AU" sz="1200" kern="1200" dirty="0">
                <a:solidFill>
                  <a:schemeClr val="tx1"/>
                </a:solidFill>
                <a:effectLst/>
                <a:latin typeface="+mn-lt"/>
                <a:ea typeface="+mn-ea"/>
                <a:cs typeface="+mn-cs"/>
              </a:rPr>
              <a:t> – </a:t>
            </a:r>
          </a:p>
          <a:p>
            <a:pPr lvl="0"/>
            <a:r>
              <a:rPr lang="en-AU" sz="1200" kern="1200" dirty="0">
                <a:solidFill>
                  <a:schemeClr val="tx1"/>
                </a:solidFill>
                <a:effectLst/>
                <a:latin typeface="+mn-lt"/>
                <a:ea typeface="+mn-ea"/>
                <a:cs typeface="+mn-cs"/>
              </a:rPr>
              <a:t>Using 980nm laser pointer (700 </a:t>
            </a:r>
            <a:r>
              <a:rPr lang="en-AU" sz="1200" kern="1200" dirty="0" err="1">
                <a:solidFill>
                  <a:schemeClr val="tx1"/>
                </a:solidFill>
                <a:effectLst/>
                <a:latin typeface="+mn-lt"/>
                <a:ea typeface="+mn-ea"/>
                <a:cs typeface="+mn-cs"/>
              </a:rPr>
              <a:t>mW</a:t>
            </a:r>
            <a:r>
              <a:rPr lang="en-AU" sz="1200" kern="1200" dirty="0">
                <a:solidFill>
                  <a:schemeClr val="tx1"/>
                </a:solidFill>
                <a:effectLst/>
                <a:latin typeface="+mn-lt"/>
                <a:ea typeface="+mn-ea"/>
                <a:cs typeface="+mn-cs"/>
              </a:rPr>
              <a:t>, diameter 6 mm) it has to be scanned manually over the </a:t>
            </a:r>
            <a:r>
              <a:rPr lang="en-AU" sz="1200" kern="1200" dirty="0" err="1">
                <a:solidFill>
                  <a:schemeClr val="tx1"/>
                </a:solidFill>
                <a:effectLst/>
                <a:latin typeface="+mn-lt"/>
                <a:ea typeface="+mn-ea"/>
                <a:cs typeface="+mn-cs"/>
              </a:rPr>
              <a:t>fingermarks</a:t>
            </a:r>
            <a:r>
              <a:rPr lang="en-AU" sz="1200" kern="1200" dirty="0">
                <a:solidFill>
                  <a:schemeClr val="tx1"/>
                </a:solidFill>
                <a:effectLst/>
                <a:latin typeface="+mn-lt"/>
                <a:ea typeface="+mn-ea"/>
                <a:cs typeface="+mn-cs"/>
              </a:rPr>
              <a:t> during imaging</a:t>
            </a:r>
          </a:p>
          <a:p>
            <a:pPr lvl="0"/>
            <a:r>
              <a:rPr lang="en-AU" sz="1200" kern="1200" dirty="0">
                <a:solidFill>
                  <a:schemeClr val="tx1"/>
                </a:solidFill>
                <a:effectLst/>
                <a:latin typeface="+mn-lt"/>
                <a:ea typeface="+mn-ea"/>
                <a:cs typeface="+mn-cs"/>
              </a:rPr>
              <a:t>Using 980 nm </a:t>
            </a:r>
            <a:r>
              <a:rPr lang="en-AU" sz="1200" kern="1200" dirty="0" err="1">
                <a:solidFill>
                  <a:schemeClr val="tx1"/>
                </a:solidFill>
                <a:effectLst/>
                <a:latin typeface="+mn-lt"/>
                <a:ea typeface="+mn-ea"/>
                <a:cs typeface="+mn-cs"/>
              </a:rPr>
              <a:t>Flarecam</a:t>
            </a:r>
            <a:r>
              <a:rPr lang="en-AU" sz="1200" kern="1200" dirty="0">
                <a:solidFill>
                  <a:schemeClr val="tx1"/>
                </a:solidFill>
                <a:effectLst/>
                <a:latin typeface="+mn-lt"/>
                <a:ea typeface="+mn-ea"/>
                <a:cs typeface="+mn-cs"/>
              </a:rPr>
              <a:t> (3 W, diameter 60 mm) – solves the problem of scanning the laser for imaging but the intensity of the laser is not strong per square area</a:t>
            </a:r>
          </a:p>
          <a:p>
            <a:endParaRPr lang="en-AU" dirty="0"/>
          </a:p>
        </p:txBody>
      </p:sp>
      <p:sp>
        <p:nvSpPr>
          <p:cNvPr id="4" name="Slide Number Placeholder 3"/>
          <p:cNvSpPr>
            <a:spLocks noGrp="1"/>
          </p:cNvSpPr>
          <p:nvPr>
            <p:ph type="sldNum" sz="quarter" idx="5"/>
          </p:nvPr>
        </p:nvSpPr>
        <p:spPr/>
        <p:txBody>
          <a:bodyPr/>
          <a:lstStyle/>
          <a:p>
            <a:fld id="{14A4A766-463B-4A43-BC85-FFF68C0EC7FF}" type="slidenum">
              <a:rPr lang="en-AU" smtClean="0"/>
              <a:t>22</a:t>
            </a:fld>
            <a:endParaRPr lang="en-AU"/>
          </a:p>
        </p:txBody>
      </p:sp>
    </p:spTree>
    <p:extLst>
      <p:ext uri="{BB962C8B-B14F-4D97-AF65-F5344CB8AC3E}">
        <p14:creationId xmlns:p14="http://schemas.microsoft.com/office/powerpoint/2010/main" val="28193305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Placeholder 1"/>
          <p:cNvSpPr>
            <a:spLocks noGrp="1"/>
          </p:cNvSpPr>
          <p:nvPr>
            <p:ph type="title"/>
          </p:nvPr>
        </p:nvSpPr>
        <p:spPr>
          <a:xfrm>
            <a:off x="0" y="863999"/>
            <a:ext cx="12204000" cy="579600"/>
          </a:xfrm>
          <a:prstGeom prst="rect">
            <a:avLst/>
          </a:prstGeom>
          <a:solidFill>
            <a:schemeClr val="bg1"/>
          </a:solidFill>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7743621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0" y="863999"/>
            <a:ext cx="12204000" cy="579600"/>
          </a:xfrm>
          <a:prstGeom prst="rect">
            <a:avLst/>
          </a:prstGeom>
          <a:solidFill>
            <a:schemeClr val="bg1"/>
          </a:solidFill>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34413581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4800" b="1" cap="small" baseline="0">
                <a:solidFill>
                  <a:schemeClr val="tx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3330636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2029990"/>
            <a:ext cx="5181600" cy="435133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2029990"/>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Placeholder 1"/>
          <p:cNvSpPr>
            <a:spLocks noGrp="1"/>
          </p:cNvSpPr>
          <p:nvPr>
            <p:ph type="title"/>
          </p:nvPr>
        </p:nvSpPr>
        <p:spPr>
          <a:xfrm>
            <a:off x="0" y="863999"/>
            <a:ext cx="12204000" cy="579600"/>
          </a:xfrm>
          <a:prstGeom prst="rect">
            <a:avLst/>
          </a:prstGeom>
          <a:solidFill>
            <a:schemeClr val="bg1"/>
          </a:solidFill>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21408243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1872828"/>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839788" y="2696740"/>
            <a:ext cx="5157787"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872828"/>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696740"/>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itle Placeholder 1"/>
          <p:cNvSpPr>
            <a:spLocks noGrp="1"/>
          </p:cNvSpPr>
          <p:nvPr>
            <p:ph type="title"/>
          </p:nvPr>
        </p:nvSpPr>
        <p:spPr>
          <a:xfrm>
            <a:off x="0" y="863999"/>
            <a:ext cx="12204000" cy="579600"/>
          </a:xfrm>
          <a:prstGeom prst="rect">
            <a:avLst/>
          </a:prstGeom>
          <a:solidFill>
            <a:schemeClr val="bg1"/>
          </a:solidFill>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30455358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07431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1700808"/>
            <a:ext cx="3932237" cy="1012948"/>
          </a:xfrm>
        </p:spPr>
        <p:txBody>
          <a:bodyPr anchor="b"/>
          <a:lstStyle>
            <a:lvl1pPr>
              <a:defRPr sz="3200">
                <a:solidFill>
                  <a:schemeClr val="tx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5183188" y="1700808"/>
            <a:ext cx="6172200" cy="481659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758356"/>
            <a:ext cx="3932237" cy="37669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Tree>
    <p:extLst>
      <p:ext uri="{BB962C8B-B14F-4D97-AF65-F5344CB8AC3E}">
        <p14:creationId xmlns:p14="http://schemas.microsoft.com/office/powerpoint/2010/main" val="34385098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Placeholder 1"/>
          <p:cNvSpPr>
            <a:spLocks noGrp="1"/>
          </p:cNvSpPr>
          <p:nvPr>
            <p:ph type="title"/>
          </p:nvPr>
        </p:nvSpPr>
        <p:spPr>
          <a:xfrm>
            <a:off x="0" y="863999"/>
            <a:ext cx="12204000" cy="579600"/>
          </a:xfrm>
          <a:prstGeom prst="rect">
            <a:avLst/>
          </a:prstGeom>
          <a:solidFill>
            <a:schemeClr val="bg1"/>
          </a:solidFill>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16288760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userDrawn="1"/>
        </p:nvSpPr>
        <p:spPr>
          <a:xfrm>
            <a:off x="-23320" y="908720"/>
            <a:ext cx="12240000"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Vertical Title 1"/>
          <p:cNvSpPr>
            <a:spLocks noGrp="1"/>
          </p:cNvSpPr>
          <p:nvPr>
            <p:ph type="title" orient="vert"/>
          </p:nvPr>
        </p:nvSpPr>
        <p:spPr>
          <a:xfrm>
            <a:off x="8724900" y="908720"/>
            <a:ext cx="2628900" cy="5616624"/>
          </a:xfrm>
        </p:spPr>
        <p:txBody>
          <a:bodyPr vert="eaVert">
            <a:normAutofit/>
          </a:bodyPr>
          <a:lstStyle>
            <a:lvl1pPr>
              <a:defRPr sz="3500">
                <a:solidFill>
                  <a:schemeClr val="tx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a:xfrm>
            <a:off x="838200" y="908720"/>
            <a:ext cx="7734300" cy="5616624"/>
          </a:xfrm>
        </p:spPr>
        <p:txBody>
          <a:bodyPr vert="eaVert"/>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723933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Title Slide">
    <p:bg>
      <p:bgPr>
        <a:blipFill dpi="0" rotWithShape="1">
          <a:blip r:embed="rId2" cstate="email">
            <a:alphaModFix amt="4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userDrawn="1">
            <p:ph type="subTitle" idx="1" hasCustomPrompt="1"/>
          </p:nvPr>
        </p:nvSpPr>
        <p:spPr>
          <a:xfrm>
            <a:off x="694672" y="4857500"/>
            <a:ext cx="4833769" cy="702473"/>
          </a:xfrm>
        </p:spPr>
        <p:txBody>
          <a:bodyPr lIns="0" tIns="0" rIns="0" bIns="0" anchor="ctr" anchorCtr="0">
            <a:noAutofit/>
          </a:bodyPr>
          <a:lstStyle>
            <a:lvl1pPr marL="0" indent="0" algn="l">
              <a:buNone/>
              <a:defRPr sz="1600" b="1">
                <a:solidFill>
                  <a:schemeClr val="tx1"/>
                </a:solidFill>
              </a:defRPr>
            </a:lvl1pPr>
            <a:lvl2pPr marL="457166" indent="0" algn="ctr">
              <a:buNone/>
              <a:defRPr sz="2000"/>
            </a:lvl2pPr>
            <a:lvl3pPr marL="914332" indent="0" algn="ctr">
              <a:buNone/>
              <a:defRPr sz="1800"/>
            </a:lvl3pPr>
            <a:lvl4pPr marL="1371498" indent="0" algn="ctr">
              <a:buNone/>
              <a:defRPr sz="1600"/>
            </a:lvl4pPr>
            <a:lvl5pPr marL="1828662" indent="0" algn="ctr">
              <a:buNone/>
              <a:defRPr sz="1600"/>
            </a:lvl5pPr>
            <a:lvl6pPr marL="2285828" indent="0" algn="ctr">
              <a:buNone/>
              <a:defRPr sz="1600"/>
            </a:lvl6pPr>
            <a:lvl7pPr marL="2742994" indent="0" algn="ctr">
              <a:buNone/>
              <a:defRPr sz="1600"/>
            </a:lvl7pPr>
            <a:lvl8pPr marL="3200160" indent="0" algn="ctr">
              <a:buNone/>
              <a:defRPr sz="1600"/>
            </a:lvl8pPr>
            <a:lvl9pPr marL="3657326" indent="0" algn="ctr">
              <a:buNone/>
              <a:defRPr sz="1600"/>
            </a:lvl9pPr>
          </a:lstStyle>
          <a:p>
            <a:r>
              <a:rPr lang="en-US" dirty="0"/>
              <a:t>Click to add authors</a:t>
            </a:r>
          </a:p>
        </p:txBody>
      </p:sp>
      <p:grpSp>
        <p:nvGrpSpPr>
          <p:cNvPr id="41" name="Group 40"/>
          <p:cNvGrpSpPr/>
          <p:nvPr userDrawn="1"/>
        </p:nvGrpSpPr>
        <p:grpSpPr>
          <a:xfrm>
            <a:off x="407368" y="455001"/>
            <a:ext cx="939600" cy="939600"/>
            <a:chOff x="25626365" y="3145536"/>
            <a:chExt cx="7199313" cy="7199313"/>
          </a:xfrm>
        </p:grpSpPr>
        <p:sp>
          <p:nvSpPr>
            <p:cNvPr id="39" name="AutoShape 1"/>
            <p:cNvSpPr>
              <a:spLocks/>
            </p:cNvSpPr>
            <p:nvPr userDrawn="1"/>
          </p:nvSpPr>
          <p:spPr bwMode="auto">
            <a:xfrm>
              <a:off x="25626365" y="3145536"/>
              <a:ext cx="7199313" cy="7199313"/>
            </a:xfrm>
            <a:custGeom>
              <a:avLst/>
              <a:gdLst/>
              <a:ahLst/>
              <a:cxnLst/>
              <a:rect l="0" t="0" r="r" b="b"/>
              <a:pathLst>
                <a:path w="21600" h="21600">
                  <a:moveTo>
                    <a:pt x="0" y="21600"/>
                  </a:moveTo>
                  <a:lnTo>
                    <a:pt x="21600" y="21600"/>
                  </a:lnTo>
                  <a:lnTo>
                    <a:pt x="21600" y="0"/>
                  </a:lnTo>
                  <a:lnTo>
                    <a:pt x="0" y="0"/>
                  </a:lnTo>
                  <a:cubicBezTo>
                    <a:pt x="0" y="0"/>
                    <a:pt x="0" y="21600"/>
                    <a:pt x="0" y="21600"/>
                  </a:cubicBezTo>
                  <a:close/>
                  <a:moveTo>
                    <a:pt x="0" y="21600"/>
                  </a:moveTo>
                </a:path>
              </a:pathLst>
            </a:custGeom>
            <a:solidFill>
              <a:schemeClr val="tx1"/>
            </a:solidFill>
            <a:ln>
              <a:noFill/>
            </a:ln>
          </p:spPr>
          <p:txBody>
            <a:bodyPr lIns="0" tIns="0" rIns="0" bIns="0"/>
            <a:lstStyle/>
            <a:p>
              <a:endParaRPr lang="en-US" sz="675"/>
            </a:p>
          </p:txBody>
        </p:sp>
        <p:sp>
          <p:nvSpPr>
            <p:cNvPr id="40" name="AutoShape 2"/>
            <p:cNvSpPr>
              <a:spLocks/>
            </p:cNvSpPr>
            <p:nvPr userDrawn="1"/>
          </p:nvSpPr>
          <p:spPr bwMode="auto">
            <a:xfrm>
              <a:off x="26921765" y="4466336"/>
              <a:ext cx="4748213" cy="4540250"/>
            </a:xfrm>
            <a:custGeom>
              <a:avLst/>
              <a:gdLst/>
              <a:ahLst/>
              <a:cxnLst/>
              <a:rect l="0" t="0" r="r" b="b"/>
              <a:pathLst>
                <a:path w="21600" h="21458">
                  <a:moveTo>
                    <a:pt x="16952" y="15509"/>
                  </a:moveTo>
                  <a:lnTo>
                    <a:pt x="21600" y="10680"/>
                  </a:lnTo>
                  <a:lnTo>
                    <a:pt x="20270" y="9299"/>
                  </a:lnTo>
                  <a:lnTo>
                    <a:pt x="15965" y="13772"/>
                  </a:lnTo>
                  <a:lnTo>
                    <a:pt x="14953" y="12721"/>
                  </a:lnTo>
                  <a:lnTo>
                    <a:pt x="13624" y="14101"/>
                  </a:lnTo>
                  <a:lnTo>
                    <a:pt x="14978" y="15509"/>
                  </a:lnTo>
                  <a:cubicBezTo>
                    <a:pt x="15523" y="16075"/>
                    <a:pt x="16407" y="16075"/>
                    <a:pt x="16952" y="15509"/>
                  </a:cubicBezTo>
                  <a:moveTo>
                    <a:pt x="19010" y="6901"/>
                  </a:moveTo>
                  <a:lnTo>
                    <a:pt x="20782" y="5059"/>
                  </a:lnTo>
                  <a:lnTo>
                    <a:pt x="19010" y="3217"/>
                  </a:lnTo>
                  <a:lnTo>
                    <a:pt x="18177" y="4082"/>
                  </a:lnTo>
                  <a:lnTo>
                    <a:pt x="13753" y="4082"/>
                  </a:lnTo>
                  <a:lnTo>
                    <a:pt x="12920" y="3217"/>
                  </a:lnTo>
                  <a:lnTo>
                    <a:pt x="11148" y="5059"/>
                  </a:lnTo>
                  <a:lnTo>
                    <a:pt x="12920" y="6901"/>
                  </a:lnTo>
                  <a:lnTo>
                    <a:pt x="13753" y="6036"/>
                  </a:lnTo>
                  <a:lnTo>
                    <a:pt x="15025" y="6036"/>
                  </a:lnTo>
                  <a:lnTo>
                    <a:pt x="15025" y="8650"/>
                  </a:lnTo>
                  <a:cubicBezTo>
                    <a:pt x="15602" y="8295"/>
                    <a:pt x="16328" y="8294"/>
                    <a:pt x="16905" y="8650"/>
                  </a:cubicBezTo>
                  <a:lnTo>
                    <a:pt x="16905" y="6036"/>
                  </a:lnTo>
                  <a:lnTo>
                    <a:pt x="18177" y="6036"/>
                  </a:lnTo>
                  <a:cubicBezTo>
                    <a:pt x="18177" y="6036"/>
                    <a:pt x="19010" y="6901"/>
                    <a:pt x="19010" y="6901"/>
                  </a:cubicBezTo>
                  <a:close/>
                  <a:moveTo>
                    <a:pt x="15965" y="3684"/>
                  </a:moveTo>
                  <a:lnTo>
                    <a:pt x="17738" y="1843"/>
                  </a:lnTo>
                  <a:lnTo>
                    <a:pt x="15965" y="0"/>
                  </a:lnTo>
                  <a:lnTo>
                    <a:pt x="14192" y="1843"/>
                  </a:lnTo>
                  <a:cubicBezTo>
                    <a:pt x="14192" y="1843"/>
                    <a:pt x="15965" y="3684"/>
                    <a:pt x="15965" y="3684"/>
                  </a:cubicBezTo>
                  <a:close/>
                  <a:moveTo>
                    <a:pt x="11660" y="9299"/>
                  </a:moveTo>
                  <a:lnTo>
                    <a:pt x="10331" y="10680"/>
                  </a:lnTo>
                  <a:lnTo>
                    <a:pt x="11660" y="12061"/>
                  </a:lnTo>
                  <a:lnTo>
                    <a:pt x="12989" y="10680"/>
                  </a:lnTo>
                  <a:cubicBezTo>
                    <a:pt x="12989" y="10680"/>
                    <a:pt x="11660" y="9299"/>
                    <a:pt x="11660" y="9299"/>
                  </a:cubicBezTo>
                  <a:close/>
                  <a:moveTo>
                    <a:pt x="8282" y="17567"/>
                  </a:moveTo>
                  <a:cubicBezTo>
                    <a:pt x="8282" y="15877"/>
                    <a:pt x="7291" y="14733"/>
                    <a:pt x="5701" y="14733"/>
                  </a:cubicBezTo>
                  <a:lnTo>
                    <a:pt x="122" y="14733"/>
                  </a:lnTo>
                  <a:lnTo>
                    <a:pt x="122" y="16550"/>
                  </a:lnTo>
                  <a:lnTo>
                    <a:pt x="5676" y="16550"/>
                  </a:lnTo>
                  <a:cubicBezTo>
                    <a:pt x="6324" y="16550"/>
                    <a:pt x="6728" y="16944"/>
                    <a:pt x="6728" y="17567"/>
                  </a:cubicBezTo>
                  <a:cubicBezTo>
                    <a:pt x="6728" y="18202"/>
                    <a:pt x="6324" y="18583"/>
                    <a:pt x="5676" y="18583"/>
                  </a:cubicBezTo>
                  <a:lnTo>
                    <a:pt x="122" y="18583"/>
                  </a:lnTo>
                  <a:lnTo>
                    <a:pt x="122" y="20401"/>
                  </a:lnTo>
                  <a:lnTo>
                    <a:pt x="5701" y="20401"/>
                  </a:lnTo>
                  <a:cubicBezTo>
                    <a:pt x="7291" y="20401"/>
                    <a:pt x="8282" y="19257"/>
                    <a:pt x="8282" y="17567"/>
                  </a:cubicBezTo>
                  <a:moveTo>
                    <a:pt x="8282" y="3811"/>
                  </a:moveTo>
                  <a:cubicBezTo>
                    <a:pt x="8282" y="2032"/>
                    <a:pt x="7242" y="1015"/>
                    <a:pt x="5762" y="1015"/>
                  </a:cubicBezTo>
                  <a:cubicBezTo>
                    <a:pt x="4282" y="1015"/>
                    <a:pt x="3768" y="2006"/>
                    <a:pt x="3389" y="3049"/>
                  </a:cubicBezTo>
                  <a:lnTo>
                    <a:pt x="3009" y="4091"/>
                  </a:lnTo>
                  <a:cubicBezTo>
                    <a:pt x="2801" y="4663"/>
                    <a:pt x="2447" y="4764"/>
                    <a:pt x="2214" y="4764"/>
                  </a:cubicBezTo>
                  <a:cubicBezTo>
                    <a:pt x="1774" y="4764"/>
                    <a:pt x="1443" y="4434"/>
                    <a:pt x="1443" y="3849"/>
                  </a:cubicBezTo>
                  <a:cubicBezTo>
                    <a:pt x="1443" y="3277"/>
                    <a:pt x="1811" y="2896"/>
                    <a:pt x="2385" y="2896"/>
                  </a:cubicBezTo>
                  <a:lnTo>
                    <a:pt x="2606" y="2896"/>
                  </a:lnTo>
                  <a:lnTo>
                    <a:pt x="2606" y="1193"/>
                  </a:lnTo>
                  <a:lnTo>
                    <a:pt x="2422" y="1193"/>
                  </a:lnTo>
                  <a:cubicBezTo>
                    <a:pt x="930" y="1193"/>
                    <a:pt x="0" y="2261"/>
                    <a:pt x="0" y="3849"/>
                  </a:cubicBezTo>
                  <a:cubicBezTo>
                    <a:pt x="0" y="5514"/>
                    <a:pt x="1101" y="6480"/>
                    <a:pt x="2324" y="6480"/>
                  </a:cubicBezTo>
                  <a:cubicBezTo>
                    <a:pt x="3499" y="6480"/>
                    <a:pt x="4196" y="5845"/>
                    <a:pt x="4636" y="4637"/>
                  </a:cubicBezTo>
                  <a:lnTo>
                    <a:pt x="5065" y="3468"/>
                  </a:lnTo>
                  <a:cubicBezTo>
                    <a:pt x="5260" y="2947"/>
                    <a:pt x="5529" y="2743"/>
                    <a:pt x="5933" y="2743"/>
                  </a:cubicBezTo>
                  <a:cubicBezTo>
                    <a:pt x="6496" y="2743"/>
                    <a:pt x="6826" y="3125"/>
                    <a:pt x="6826" y="3811"/>
                  </a:cubicBezTo>
                  <a:cubicBezTo>
                    <a:pt x="6826" y="4497"/>
                    <a:pt x="6520" y="4917"/>
                    <a:pt x="5872" y="4917"/>
                  </a:cubicBezTo>
                  <a:lnTo>
                    <a:pt x="5578" y="4917"/>
                  </a:lnTo>
                  <a:lnTo>
                    <a:pt x="5578" y="6633"/>
                  </a:lnTo>
                  <a:lnTo>
                    <a:pt x="5860" y="6633"/>
                  </a:lnTo>
                  <a:cubicBezTo>
                    <a:pt x="7352" y="6633"/>
                    <a:pt x="8282" y="5438"/>
                    <a:pt x="8282" y="3811"/>
                  </a:cubicBezTo>
                  <a:moveTo>
                    <a:pt x="1676" y="7753"/>
                  </a:moveTo>
                  <a:lnTo>
                    <a:pt x="122" y="7753"/>
                  </a:lnTo>
                  <a:lnTo>
                    <a:pt x="122" y="13129"/>
                  </a:lnTo>
                  <a:lnTo>
                    <a:pt x="1676" y="13129"/>
                  </a:lnTo>
                  <a:lnTo>
                    <a:pt x="1676" y="11350"/>
                  </a:lnTo>
                  <a:lnTo>
                    <a:pt x="8159" y="11350"/>
                  </a:lnTo>
                  <a:lnTo>
                    <a:pt x="8159" y="9533"/>
                  </a:lnTo>
                  <a:lnTo>
                    <a:pt x="1676" y="9533"/>
                  </a:lnTo>
                  <a:cubicBezTo>
                    <a:pt x="1676" y="9533"/>
                    <a:pt x="1676" y="7753"/>
                    <a:pt x="1676" y="7753"/>
                  </a:cubicBezTo>
                  <a:close/>
                  <a:moveTo>
                    <a:pt x="14978" y="9273"/>
                  </a:moveTo>
                  <a:lnTo>
                    <a:pt x="10331" y="14101"/>
                  </a:lnTo>
                  <a:lnTo>
                    <a:pt x="11660" y="15483"/>
                  </a:lnTo>
                  <a:lnTo>
                    <a:pt x="15965" y="11009"/>
                  </a:lnTo>
                  <a:lnTo>
                    <a:pt x="16978" y="12061"/>
                  </a:lnTo>
                  <a:lnTo>
                    <a:pt x="18307" y="10680"/>
                  </a:lnTo>
                  <a:lnTo>
                    <a:pt x="16952" y="9273"/>
                  </a:lnTo>
                  <a:cubicBezTo>
                    <a:pt x="16407" y="8707"/>
                    <a:pt x="15523" y="8707"/>
                    <a:pt x="14978" y="9273"/>
                  </a:cubicBezTo>
                  <a:moveTo>
                    <a:pt x="12294" y="15483"/>
                  </a:moveTo>
                  <a:lnTo>
                    <a:pt x="10964" y="16864"/>
                  </a:lnTo>
                  <a:lnTo>
                    <a:pt x="12319" y="18271"/>
                  </a:lnTo>
                  <a:cubicBezTo>
                    <a:pt x="12864" y="18838"/>
                    <a:pt x="13748" y="18838"/>
                    <a:pt x="14293" y="18271"/>
                  </a:cubicBezTo>
                  <a:lnTo>
                    <a:pt x="15648" y="16863"/>
                  </a:lnTo>
                  <a:lnTo>
                    <a:pt x="14319" y="15483"/>
                  </a:lnTo>
                  <a:lnTo>
                    <a:pt x="13307" y="16534"/>
                  </a:lnTo>
                  <a:cubicBezTo>
                    <a:pt x="13307" y="16534"/>
                    <a:pt x="12294" y="15483"/>
                    <a:pt x="12294" y="15483"/>
                  </a:cubicBezTo>
                  <a:close/>
                  <a:moveTo>
                    <a:pt x="14953" y="18245"/>
                  </a:moveTo>
                  <a:lnTo>
                    <a:pt x="13623" y="19626"/>
                  </a:lnTo>
                  <a:lnTo>
                    <a:pt x="14978" y="21033"/>
                  </a:lnTo>
                  <a:cubicBezTo>
                    <a:pt x="15523" y="21600"/>
                    <a:pt x="16407" y="21600"/>
                    <a:pt x="16952" y="21033"/>
                  </a:cubicBezTo>
                  <a:lnTo>
                    <a:pt x="18307" y="19626"/>
                  </a:lnTo>
                  <a:lnTo>
                    <a:pt x="16978" y="18245"/>
                  </a:lnTo>
                  <a:lnTo>
                    <a:pt x="15965" y="19296"/>
                  </a:lnTo>
                  <a:cubicBezTo>
                    <a:pt x="15965" y="19296"/>
                    <a:pt x="14953" y="18245"/>
                    <a:pt x="14953" y="18245"/>
                  </a:cubicBezTo>
                  <a:close/>
                  <a:moveTo>
                    <a:pt x="20271" y="15483"/>
                  </a:moveTo>
                  <a:lnTo>
                    <a:pt x="21600" y="14101"/>
                  </a:lnTo>
                  <a:lnTo>
                    <a:pt x="20270" y="12720"/>
                  </a:lnTo>
                  <a:lnTo>
                    <a:pt x="18941" y="14101"/>
                  </a:lnTo>
                  <a:cubicBezTo>
                    <a:pt x="18941" y="14101"/>
                    <a:pt x="20271" y="15483"/>
                    <a:pt x="20271" y="15483"/>
                  </a:cubicBezTo>
                  <a:close/>
                  <a:moveTo>
                    <a:pt x="17637" y="18271"/>
                  </a:moveTo>
                  <a:cubicBezTo>
                    <a:pt x="18182" y="18838"/>
                    <a:pt x="19066" y="18838"/>
                    <a:pt x="19612" y="18271"/>
                  </a:cubicBezTo>
                  <a:lnTo>
                    <a:pt x="20966" y="16864"/>
                  </a:lnTo>
                  <a:lnTo>
                    <a:pt x="19636" y="15483"/>
                  </a:lnTo>
                  <a:lnTo>
                    <a:pt x="18624" y="16534"/>
                  </a:lnTo>
                  <a:lnTo>
                    <a:pt x="17611" y="15483"/>
                  </a:lnTo>
                  <a:lnTo>
                    <a:pt x="16282" y="16863"/>
                  </a:lnTo>
                  <a:cubicBezTo>
                    <a:pt x="16282" y="16863"/>
                    <a:pt x="17637" y="18271"/>
                    <a:pt x="17637" y="18271"/>
                  </a:cubicBezTo>
                  <a:close/>
                  <a:moveTo>
                    <a:pt x="17637" y="18271"/>
                  </a:moveTo>
                </a:path>
              </a:pathLst>
            </a:custGeom>
            <a:solidFill>
              <a:schemeClr val="bg1"/>
            </a:solidFill>
            <a:ln>
              <a:noFill/>
            </a:ln>
          </p:spPr>
          <p:txBody>
            <a:bodyPr lIns="0" tIns="0" rIns="0" bIns="0"/>
            <a:lstStyle/>
            <a:p>
              <a:endParaRPr lang="en-US" sz="675"/>
            </a:p>
          </p:txBody>
        </p:sp>
      </p:grpSp>
      <p:grpSp>
        <p:nvGrpSpPr>
          <p:cNvPr id="47" name="Group 46"/>
          <p:cNvGrpSpPr/>
          <p:nvPr userDrawn="1"/>
        </p:nvGrpSpPr>
        <p:grpSpPr>
          <a:xfrm>
            <a:off x="6462594" y="-367"/>
            <a:ext cx="4127654" cy="6863500"/>
            <a:chOff x="12901613" y="292100"/>
            <a:chExt cx="7902575" cy="13141325"/>
          </a:xfrm>
        </p:grpSpPr>
        <p:sp>
          <p:nvSpPr>
            <p:cNvPr id="48" name="AutoShape 1"/>
            <p:cNvSpPr>
              <a:spLocks/>
            </p:cNvSpPr>
            <p:nvPr/>
          </p:nvSpPr>
          <p:spPr bwMode="auto">
            <a:xfrm>
              <a:off x="15011400" y="11887200"/>
              <a:ext cx="963613" cy="963613"/>
            </a:xfrm>
            <a:custGeom>
              <a:avLst/>
              <a:gdLst/>
              <a:ahLst/>
              <a:cxnLst/>
              <a:rect l="0" t="0" r="r" b="b"/>
              <a:pathLst>
                <a:path w="21600" h="2160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path>
              </a:pathLst>
            </a:custGeom>
            <a:solidFill>
              <a:schemeClr val="accent1"/>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sz="675"/>
            </a:p>
          </p:txBody>
        </p:sp>
        <p:sp>
          <p:nvSpPr>
            <p:cNvPr id="49" name="AutoShape 2"/>
            <p:cNvSpPr>
              <a:spLocks/>
            </p:cNvSpPr>
            <p:nvPr/>
          </p:nvSpPr>
          <p:spPr bwMode="auto">
            <a:xfrm>
              <a:off x="18923000" y="5588000"/>
              <a:ext cx="935038" cy="935038"/>
            </a:xfrm>
            <a:custGeom>
              <a:avLst/>
              <a:gdLst/>
              <a:ahLst/>
              <a:cxnLst/>
              <a:rect l="0" t="0" r="r" b="b"/>
              <a:pathLst>
                <a:path w="21600" h="21600">
                  <a:moveTo>
                    <a:pt x="21600" y="10800"/>
                  </a:moveTo>
                  <a:cubicBezTo>
                    <a:pt x="21600" y="16764"/>
                    <a:pt x="16765" y="21600"/>
                    <a:pt x="10800" y="21600"/>
                  </a:cubicBezTo>
                  <a:cubicBezTo>
                    <a:pt x="4835" y="21600"/>
                    <a:pt x="0" y="16764"/>
                    <a:pt x="0" y="10800"/>
                  </a:cubicBezTo>
                  <a:cubicBezTo>
                    <a:pt x="0" y="4835"/>
                    <a:pt x="4835" y="0"/>
                    <a:pt x="10800" y="0"/>
                  </a:cubicBezTo>
                  <a:cubicBezTo>
                    <a:pt x="16765" y="0"/>
                    <a:pt x="21600" y="4835"/>
                    <a:pt x="21600" y="10800"/>
                  </a:cubicBezTo>
                </a:path>
              </a:pathLst>
            </a:custGeom>
            <a:solidFill>
              <a:schemeClr val="accent1"/>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sz="675"/>
            </a:p>
          </p:txBody>
        </p:sp>
        <p:sp>
          <p:nvSpPr>
            <p:cNvPr id="50" name="AutoShape 3"/>
            <p:cNvSpPr>
              <a:spLocks/>
            </p:cNvSpPr>
            <p:nvPr/>
          </p:nvSpPr>
          <p:spPr bwMode="auto">
            <a:xfrm>
              <a:off x="16662400" y="2044700"/>
              <a:ext cx="328613" cy="328613"/>
            </a:xfrm>
            <a:custGeom>
              <a:avLst/>
              <a:gdLst/>
              <a:ahLst/>
              <a:cxnLst/>
              <a:rect l="0" t="0" r="r" b="b"/>
              <a:pathLst>
                <a:path w="21600" h="2160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path>
              </a:pathLst>
            </a:custGeom>
            <a:solidFill>
              <a:srgbClr val="EBEBEB"/>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sz="675"/>
            </a:p>
          </p:txBody>
        </p:sp>
        <p:sp>
          <p:nvSpPr>
            <p:cNvPr id="53" name="AutoShape 6"/>
            <p:cNvSpPr>
              <a:spLocks/>
            </p:cNvSpPr>
            <p:nvPr/>
          </p:nvSpPr>
          <p:spPr bwMode="auto">
            <a:xfrm>
              <a:off x="18630900" y="8394700"/>
              <a:ext cx="325438" cy="325438"/>
            </a:xfrm>
            <a:custGeom>
              <a:avLst/>
              <a:gdLst/>
              <a:ahLst/>
              <a:cxnLst/>
              <a:rect l="0" t="0" r="r" b="b"/>
              <a:pathLst>
                <a:path w="21600" h="21600">
                  <a:moveTo>
                    <a:pt x="21600" y="10800"/>
                  </a:moveTo>
                  <a:cubicBezTo>
                    <a:pt x="21600" y="16765"/>
                    <a:pt x="16764" y="21600"/>
                    <a:pt x="10800" y="21600"/>
                  </a:cubicBezTo>
                  <a:cubicBezTo>
                    <a:pt x="4836" y="21600"/>
                    <a:pt x="0" y="16765"/>
                    <a:pt x="0" y="10800"/>
                  </a:cubicBezTo>
                  <a:cubicBezTo>
                    <a:pt x="0" y="4835"/>
                    <a:pt x="4836" y="0"/>
                    <a:pt x="10800" y="0"/>
                  </a:cubicBezTo>
                  <a:cubicBezTo>
                    <a:pt x="16764" y="0"/>
                    <a:pt x="21600" y="4835"/>
                    <a:pt x="21600" y="10800"/>
                  </a:cubicBezTo>
                </a:path>
              </a:pathLst>
            </a:custGeom>
            <a:solidFill>
              <a:srgbClr val="EBEBEB"/>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sz="675"/>
            </a:p>
          </p:txBody>
        </p:sp>
        <p:sp>
          <p:nvSpPr>
            <p:cNvPr id="54" name="AutoShape 7"/>
            <p:cNvSpPr>
              <a:spLocks/>
            </p:cNvSpPr>
            <p:nvPr/>
          </p:nvSpPr>
          <p:spPr bwMode="auto">
            <a:xfrm>
              <a:off x="15709900" y="9347200"/>
              <a:ext cx="587375" cy="587375"/>
            </a:xfrm>
            <a:custGeom>
              <a:avLst/>
              <a:gdLst/>
              <a:ahLst/>
              <a:cxnLst/>
              <a:rect l="0" t="0" r="r" b="b"/>
              <a:pathLst>
                <a:path w="21600" h="2160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path>
              </a:pathLst>
            </a:custGeom>
            <a:solidFill>
              <a:srgbClr val="EBEBEB"/>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sz="675"/>
            </a:p>
          </p:txBody>
        </p:sp>
        <p:sp>
          <p:nvSpPr>
            <p:cNvPr id="55" name="AutoShape 8"/>
            <p:cNvSpPr>
              <a:spLocks/>
            </p:cNvSpPr>
            <p:nvPr/>
          </p:nvSpPr>
          <p:spPr bwMode="auto">
            <a:xfrm>
              <a:off x="19037300" y="12344400"/>
              <a:ext cx="1766888" cy="1087438"/>
            </a:xfrm>
            <a:custGeom>
              <a:avLst/>
              <a:gdLst/>
              <a:ahLst/>
              <a:cxnLst/>
              <a:rect l="0" t="0" r="r" b="b"/>
              <a:pathLst>
                <a:path w="21600" h="21600">
                  <a:moveTo>
                    <a:pt x="21307" y="21600"/>
                  </a:moveTo>
                  <a:cubicBezTo>
                    <a:pt x="21497" y="20298"/>
                    <a:pt x="21600" y="18942"/>
                    <a:pt x="21600" y="17546"/>
                  </a:cubicBezTo>
                  <a:cubicBezTo>
                    <a:pt x="21600" y="7856"/>
                    <a:pt x="16765" y="0"/>
                    <a:pt x="10800" y="0"/>
                  </a:cubicBezTo>
                  <a:cubicBezTo>
                    <a:pt x="4835" y="0"/>
                    <a:pt x="0" y="7856"/>
                    <a:pt x="0" y="17546"/>
                  </a:cubicBezTo>
                  <a:cubicBezTo>
                    <a:pt x="0" y="18942"/>
                    <a:pt x="103" y="20298"/>
                    <a:pt x="293" y="21600"/>
                  </a:cubicBezTo>
                  <a:cubicBezTo>
                    <a:pt x="293" y="21600"/>
                    <a:pt x="21307" y="21600"/>
                    <a:pt x="21307" y="21600"/>
                  </a:cubicBezTo>
                  <a:close/>
                  <a:moveTo>
                    <a:pt x="21307" y="21600"/>
                  </a:moveTo>
                </a:path>
              </a:pathLst>
            </a:custGeom>
            <a:solidFill>
              <a:schemeClr val="accent1"/>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sz="675"/>
            </a:p>
          </p:txBody>
        </p:sp>
        <p:sp>
          <p:nvSpPr>
            <p:cNvPr id="56" name="AutoShape 9"/>
            <p:cNvSpPr>
              <a:spLocks/>
            </p:cNvSpPr>
            <p:nvPr/>
          </p:nvSpPr>
          <p:spPr bwMode="auto">
            <a:xfrm>
              <a:off x="17272000" y="13157200"/>
              <a:ext cx="328613" cy="274638"/>
            </a:xfrm>
            <a:custGeom>
              <a:avLst/>
              <a:gdLst/>
              <a:ahLst/>
              <a:cxnLst/>
              <a:rect l="0" t="0" r="r" b="b"/>
              <a:pathLst>
                <a:path w="21600" h="21600">
                  <a:moveTo>
                    <a:pt x="18753" y="21600"/>
                  </a:moveTo>
                  <a:cubicBezTo>
                    <a:pt x="20515" y="19305"/>
                    <a:pt x="21600" y="16256"/>
                    <a:pt x="21600" y="12896"/>
                  </a:cubicBezTo>
                  <a:cubicBezTo>
                    <a:pt x="21600" y="5774"/>
                    <a:pt x="16765" y="0"/>
                    <a:pt x="10800" y="0"/>
                  </a:cubicBezTo>
                  <a:cubicBezTo>
                    <a:pt x="4835" y="0"/>
                    <a:pt x="0" y="5774"/>
                    <a:pt x="0" y="12896"/>
                  </a:cubicBezTo>
                  <a:cubicBezTo>
                    <a:pt x="0" y="16256"/>
                    <a:pt x="1085" y="19305"/>
                    <a:pt x="2847" y="21600"/>
                  </a:cubicBezTo>
                  <a:cubicBezTo>
                    <a:pt x="2847" y="21600"/>
                    <a:pt x="18753" y="21600"/>
                    <a:pt x="18753" y="21600"/>
                  </a:cubicBezTo>
                  <a:close/>
                  <a:moveTo>
                    <a:pt x="18753" y="21600"/>
                  </a:moveTo>
                </a:path>
              </a:pathLst>
            </a:custGeom>
            <a:solidFill>
              <a:srgbClr val="EBEBEB"/>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sz="675"/>
            </a:p>
          </p:txBody>
        </p:sp>
        <p:sp>
          <p:nvSpPr>
            <p:cNvPr id="57" name="AutoShape 10"/>
            <p:cNvSpPr>
              <a:spLocks/>
            </p:cNvSpPr>
            <p:nvPr/>
          </p:nvSpPr>
          <p:spPr bwMode="auto">
            <a:xfrm>
              <a:off x="12901613" y="12852400"/>
              <a:ext cx="965200" cy="581025"/>
            </a:xfrm>
            <a:custGeom>
              <a:avLst/>
              <a:gdLst/>
              <a:ahLst/>
              <a:cxnLst/>
              <a:rect l="0" t="0" r="r" b="b"/>
              <a:pathLst>
                <a:path w="21600" h="21600">
                  <a:moveTo>
                    <a:pt x="21364" y="21600"/>
                  </a:moveTo>
                  <a:cubicBezTo>
                    <a:pt x="21518" y="20399"/>
                    <a:pt x="21600" y="19155"/>
                    <a:pt x="21600" y="17879"/>
                  </a:cubicBezTo>
                  <a:cubicBezTo>
                    <a:pt x="21600" y="8005"/>
                    <a:pt x="16765" y="0"/>
                    <a:pt x="10800" y="0"/>
                  </a:cubicBezTo>
                  <a:cubicBezTo>
                    <a:pt x="4835" y="0"/>
                    <a:pt x="0" y="8005"/>
                    <a:pt x="0" y="17879"/>
                  </a:cubicBezTo>
                  <a:cubicBezTo>
                    <a:pt x="0" y="19155"/>
                    <a:pt x="82" y="20399"/>
                    <a:pt x="236" y="21600"/>
                  </a:cubicBezTo>
                  <a:cubicBezTo>
                    <a:pt x="236" y="21600"/>
                    <a:pt x="21364" y="21600"/>
                    <a:pt x="21364" y="21600"/>
                  </a:cubicBezTo>
                  <a:close/>
                  <a:moveTo>
                    <a:pt x="21364" y="21600"/>
                  </a:moveTo>
                </a:path>
              </a:pathLst>
            </a:custGeom>
            <a:solidFill>
              <a:schemeClr val="accent1"/>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sz="675"/>
            </a:p>
          </p:txBody>
        </p:sp>
        <p:sp>
          <p:nvSpPr>
            <p:cNvPr id="58" name="AutoShape 11"/>
            <p:cNvSpPr>
              <a:spLocks/>
            </p:cNvSpPr>
            <p:nvPr/>
          </p:nvSpPr>
          <p:spPr bwMode="auto">
            <a:xfrm>
              <a:off x="14338300" y="292100"/>
              <a:ext cx="587375" cy="434975"/>
            </a:xfrm>
            <a:custGeom>
              <a:avLst/>
              <a:gdLst/>
              <a:ahLst/>
              <a:cxnLst/>
              <a:rect l="0" t="0" r="r" b="b"/>
              <a:pathLst>
                <a:path w="21600" h="21600">
                  <a:moveTo>
                    <a:pt x="1320" y="0"/>
                  </a:moveTo>
                  <a:cubicBezTo>
                    <a:pt x="479" y="2078"/>
                    <a:pt x="0" y="4462"/>
                    <a:pt x="0" y="6998"/>
                  </a:cubicBezTo>
                  <a:cubicBezTo>
                    <a:pt x="0" y="15062"/>
                    <a:pt x="4835" y="21600"/>
                    <a:pt x="10800" y="21600"/>
                  </a:cubicBezTo>
                  <a:cubicBezTo>
                    <a:pt x="16765" y="21600"/>
                    <a:pt x="21600" y="15062"/>
                    <a:pt x="21600" y="6998"/>
                  </a:cubicBezTo>
                  <a:cubicBezTo>
                    <a:pt x="21600" y="4462"/>
                    <a:pt x="21121" y="2078"/>
                    <a:pt x="20280" y="0"/>
                  </a:cubicBezTo>
                  <a:cubicBezTo>
                    <a:pt x="20280" y="0"/>
                    <a:pt x="1320" y="0"/>
                    <a:pt x="1320" y="0"/>
                  </a:cubicBezTo>
                  <a:close/>
                  <a:moveTo>
                    <a:pt x="1320" y="0"/>
                  </a:moveTo>
                </a:path>
              </a:pathLst>
            </a:custGeom>
            <a:solidFill>
              <a:srgbClr val="EBEBEB"/>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sz="675"/>
            </a:p>
          </p:txBody>
        </p:sp>
        <p:sp>
          <p:nvSpPr>
            <p:cNvPr id="59" name="AutoShape 12"/>
            <p:cNvSpPr>
              <a:spLocks/>
            </p:cNvSpPr>
            <p:nvPr/>
          </p:nvSpPr>
          <p:spPr bwMode="auto">
            <a:xfrm>
              <a:off x="16040100" y="292100"/>
              <a:ext cx="963613" cy="785813"/>
            </a:xfrm>
            <a:custGeom>
              <a:avLst/>
              <a:gdLst/>
              <a:ahLst/>
              <a:cxnLst/>
              <a:rect l="0" t="0" r="r" b="b"/>
              <a:pathLst>
                <a:path w="21600" h="21600">
                  <a:moveTo>
                    <a:pt x="2435" y="0"/>
                  </a:moveTo>
                  <a:cubicBezTo>
                    <a:pt x="913" y="2280"/>
                    <a:pt x="0" y="5193"/>
                    <a:pt x="0" y="8368"/>
                  </a:cubicBezTo>
                  <a:cubicBezTo>
                    <a:pt x="0" y="15676"/>
                    <a:pt x="4835" y="21600"/>
                    <a:pt x="10800" y="21600"/>
                  </a:cubicBezTo>
                  <a:cubicBezTo>
                    <a:pt x="16765" y="21600"/>
                    <a:pt x="21600" y="15676"/>
                    <a:pt x="21600" y="8368"/>
                  </a:cubicBezTo>
                  <a:cubicBezTo>
                    <a:pt x="21600" y="5193"/>
                    <a:pt x="20687" y="2280"/>
                    <a:pt x="19166" y="0"/>
                  </a:cubicBezTo>
                  <a:cubicBezTo>
                    <a:pt x="19166" y="0"/>
                    <a:pt x="2435" y="0"/>
                    <a:pt x="2435" y="0"/>
                  </a:cubicBezTo>
                  <a:close/>
                  <a:moveTo>
                    <a:pt x="2435" y="0"/>
                  </a:moveTo>
                </a:path>
              </a:pathLst>
            </a:custGeom>
            <a:solidFill>
              <a:schemeClr val="accent1"/>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sz="675"/>
            </a:p>
          </p:txBody>
        </p:sp>
      </p:grpSp>
      <p:sp>
        <p:nvSpPr>
          <p:cNvPr id="21" name="Text Placeholder 42"/>
          <p:cNvSpPr>
            <a:spLocks noGrp="1"/>
          </p:cNvSpPr>
          <p:nvPr>
            <p:ph type="body" sz="quarter" idx="10" hasCustomPrompt="1"/>
          </p:nvPr>
        </p:nvSpPr>
        <p:spPr>
          <a:xfrm>
            <a:off x="10096057" y="6475241"/>
            <a:ext cx="1540064" cy="173299"/>
          </a:xfrm>
        </p:spPr>
        <p:txBody>
          <a:bodyPr lIns="0" tIns="0" rIns="0" bIns="0">
            <a:noAutofit/>
          </a:bodyPr>
          <a:lstStyle>
            <a:lvl1pPr marL="0" marR="0" indent="0" algn="l" defTabSz="695933" rtl="0" eaLnBrk="1" fontAlgn="auto" latinLnBrk="0" hangingPunct="1">
              <a:lnSpc>
                <a:spcPct val="100000"/>
              </a:lnSpc>
              <a:spcBef>
                <a:spcPts val="0"/>
              </a:spcBef>
              <a:spcAft>
                <a:spcPts val="0"/>
              </a:spcAft>
              <a:buClrTx/>
              <a:buSzTx/>
              <a:buFont typeface="Arial" panose="020B0604020202020204" pitchFamily="34" charset="0"/>
              <a:buNone/>
              <a:tabLst/>
              <a:defRPr sz="700">
                <a:solidFill>
                  <a:schemeClr val="bg1"/>
                </a:solidFill>
              </a:defRPr>
            </a:lvl1pPr>
            <a:lvl2pPr>
              <a:defRPr sz="400">
                <a:solidFill>
                  <a:schemeClr val="bg1"/>
                </a:solidFill>
              </a:defRPr>
            </a:lvl2pPr>
            <a:lvl3pPr>
              <a:defRPr sz="400">
                <a:solidFill>
                  <a:schemeClr val="bg1"/>
                </a:solidFill>
              </a:defRPr>
            </a:lvl3pPr>
            <a:lvl4pPr>
              <a:defRPr sz="400">
                <a:solidFill>
                  <a:schemeClr val="bg1"/>
                </a:solidFill>
              </a:defRPr>
            </a:lvl4pPr>
            <a:lvl5pPr>
              <a:defRPr sz="400">
                <a:solidFill>
                  <a:schemeClr val="bg1"/>
                </a:solidFill>
              </a:defRPr>
            </a:lvl5pPr>
          </a:lstStyle>
          <a:p>
            <a:pPr marL="0" marR="0" lvl="0" indent="0" algn="l" defTabSz="69593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UTS CRICOS Provider Code: 00099F</a:t>
            </a:r>
          </a:p>
        </p:txBody>
      </p:sp>
      <p:sp>
        <p:nvSpPr>
          <p:cNvPr id="22" name="Content Placeholder 5"/>
          <p:cNvSpPr>
            <a:spLocks noGrp="1"/>
          </p:cNvSpPr>
          <p:nvPr>
            <p:ph sz="quarter" idx="4" hasCustomPrompt="1"/>
          </p:nvPr>
        </p:nvSpPr>
        <p:spPr>
          <a:xfrm>
            <a:off x="694670" y="5559973"/>
            <a:ext cx="4833769" cy="620111"/>
          </a:xfrm>
        </p:spPr>
        <p:txBody>
          <a:bodyPr lIns="0">
            <a:noAutofit/>
          </a:bodyPr>
          <a:lstStyle>
            <a:lvl1pPr marL="0" indent="0">
              <a:buNone/>
              <a:defRPr sz="1600" b="0">
                <a:solidFill>
                  <a:schemeClr val="tx1"/>
                </a:solidFill>
              </a:defRPr>
            </a:lvl1pPr>
          </a:lstStyle>
          <a:p>
            <a:pPr lvl="0"/>
            <a:r>
              <a:rPr lang="en-US" dirty="0"/>
              <a:t>Click to add affiliations</a:t>
            </a:r>
          </a:p>
        </p:txBody>
      </p:sp>
      <p:sp>
        <p:nvSpPr>
          <p:cNvPr id="2" name="Title 1"/>
          <p:cNvSpPr>
            <a:spLocks noGrp="1"/>
          </p:cNvSpPr>
          <p:nvPr userDrawn="1">
            <p:ph type="ctrTitle"/>
          </p:nvPr>
        </p:nvSpPr>
        <p:spPr>
          <a:xfrm>
            <a:off x="695400" y="2393133"/>
            <a:ext cx="7813113" cy="2387600"/>
          </a:xfrm>
        </p:spPr>
        <p:txBody>
          <a:bodyPr lIns="0" tIns="0" rIns="0" bIns="0" anchor="ctr" anchorCtr="0">
            <a:noAutofit/>
          </a:bodyPr>
          <a:lstStyle>
            <a:lvl1pPr marL="0" indent="0" algn="l">
              <a:lnSpc>
                <a:spcPts val="5200"/>
              </a:lnSpc>
              <a:tabLst>
                <a:tab pos="1262031" algn="l"/>
                <a:tab pos="1865265" algn="l"/>
              </a:tabLst>
              <a:defRPr sz="5067" b="1">
                <a:solidFill>
                  <a:schemeClr val="tx1"/>
                </a:solidFill>
              </a:defRPr>
            </a:lvl1pPr>
          </a:lstStyle>
          <a:p>
            <a:r>
              <a:rPr lang="en-US" dirty="0"/>
              <a:t>Click to edit Master title style</a:t>
            </a:r>
          </a:p>
        </p:txBody>
      </p:sp>
      <p:pic>
        <p:nvPicPr>
          <p:cNvPr id="23" name="Picture 22">
            <a:extLst>
              <a:ext uri="{FF2B5EF4-FFF2-40B4-BE49-F238E27FC236}">
                <a16:creationId xmlns:a16="http://schemas.microsoft.com/office/drawing/2014/main" id="{48CD10C5-CF25-459B-9EE8-51F569C40E4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61296" y="445187"/>
            <a:ext cx="2190046" cy="939600"/>
          </a:xfrm>
          <a:prstGeom prst="rect">
            <a:avLst/>
          </a:prstGeom>
        </p:spPr>
      </p:pic>
      <p:pic>
        <p:nvPicPr>
          <p:cNvPr id="24" name="Picture 3">
            <a:extLst>
              <a:ext uri="{FF2B5EF4-FFF2-40B4-BE49-F238E27FC236}">
                <a16:creationId xmlns:a16="http://schemas.microsoft.com/office/drawing/2014/main" id="{82BA66D8-F1F6-4991-8176-4FAF49F38550}"/>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3965670" y="455001"/>
            <a:ext cx="1327371" cy="93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 name="Picture 4">
            <a:extLst>
              <a:ext uri="{FF2B5EF4-FFF2-40B4-BE49-F238E27FC236}">
                <a16:creationId xmlns:a16="http://schemas.microsoft.com/office/drawing/2014/main" id="{B31C1F4C-0F60-46F1-92ED-36119A9D139E}"/>
              </a:ext>
            </a:extLst>
          </p:cNvPr>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5506166" y="452557"/>
            <a:ext cx="1849837" cy="93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 name="Picture 2">
            <a:extLst>
              <a:ext uri="{FF2B5EF4-FFF2-40B4-BE49-F238E27FC236}">
                <a16:creationId xmlns:a16="http://schemas.microsoft.com/office/drawing/2014/main" id="{C2AD7C06-499D-4566-A5A8-B353A0C74F4F}"/>
              </a:ext>
            </a:extLst>
          </p:cNvPr>
          <p:cNvPicPr>
            <a:picLocks noChangeAspect="1" noChangeArrowheads="1"/>
          </p:cNvPicPr>
          <p:nvPr userDrawn="1"/>
        </p:nvPicPr>
        <p:blipFill>
          <a:blip r:embed="rId6" cstate="email">
            <a:extLst>
              <a:ext uri="{28A0092B-C50C-407E-A947-70E740481C1C}">
                <a14:useLocalDpi xmlns:a14="http://schemas.microsoft.com/office/drawing/2010/main"/>
              </a:ext>
            </a:extLst>
          </a:blip>
          <a:srcRect/>
          <a:stretch>
            <a:fillRect/>
          </a:stretch>
        </p:blipFill>
        <p:spPr bwMode="auto">
          <a:xfrm>
            <a:off x="7564573" y="456616"/>
            <a:ext cx="2030744" cy="93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792672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BCE7E-F0BC-F248-958D-6404E32E8D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9FC5173-5C02-0A48-A3FC-29A12BA4C71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AE8A864-F71A-FE4F-8EA6-20A290F46326}"/>
              </a:ext>
            </a:extLst>
          </p:cNvPr>
          <p:cNvSpPr>
            <a:spLocks noGrp="1"/>
          </p:cNvSpPr>
          <p:nvPr>
            <p:ph type="dt" sz="half" idx="10"/>
          </p:nvPr>
        </p:nvSpPr>
        <p:spPr/>
        <p:txBody>
          <a:bodyPr/>
          <a:lstStyle/>
          <a:p>
            <a:fld id="{45AE1D3A-5B66-E44E-96EA-1C0C85F395FC}" type="datetimeFigureOut">
              <a:rPr lang="en-US" smtClean="0">
                <a:solidFill>
                  <a:prstClr val="black">
                    <a:tint val="75000"/>
                  </a:prstClr>
                </a:solidFill>
              </a:rPr>
              <a:pPr/>
              <a:t>6/21/2019</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897401B6-F371-874C-AABF-6CCA0948218F}"/>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EED37FFB-0D5C-944E-BE18-140BDA46B180}"/>
              </a:ext>
            </a:extLst>
          </p:cNvPr>
          <p:cNvSpPr>
            <a:spLocks noGrp="1"/>
          </p:cNvSpPr>
          <p:nvPr>
            <p:ph type="sldNum" sz="quarter" idx="12"/>
          </p:nvPr>
        </p:nvSpPr>
        <p:spPr/>
        <p:txBody>
          <a:bodyPr/>
          <a:lstStyle/>
          <a:p>
            <a:fld id="{7FBC82FA-CE55-4242-BEE3-04679A11CB2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16151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1627F-7ED2-5F48-A482-F4D2539C811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405C1EE-1E8C-4244-BB00-3C36FC2B46A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38BE0A-F4EF-7846-A70C-10C2273FD560}"/>
              </a:ext>
            </a:extLst>
          </p:cNvPr>
          <p:cNvSpPr>
            <a:spLocks noGrp="1"/>
          </p:cNvSpPr>
          <p:nvPr>
            <p:ph type="dt" sz="half" idx="10"/>
          </p:nvPr>
        </p:nvSpPr>
        <p:spPr/>
        <p:txBody>
          <a:bodyPr/>
          <a:lstStyle/>
          <a:p>
            <a:fld id="{45AE1D3A-5B66-E44E-96EA-1C0C85F395FC}" type="datetimeFigureOut">
              <a:rPr lang="en-US" smtClean="0">
                <a:solidFill>
                  <a:prstClr val="black">
                    <a:tint val="75000"/>
                  </a:prstClr>
                </a:solidFill>
              </a:rPr>
              <a:pPr/>
              <a:t>6/21/2019</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2E471978-A888-AB44-9E26-7E4DF85E5AEF}"/>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AF99A168-C8A5-5747-AB23-BF3A026248CC}"/>
              </a:ext>
            </a:extLst>
          </p:cNvPr>
          <p:cNvSpPr>
            <a:spLocks noGrp="1"/>
          </p:cNvSpPr>
          <p:nvPr>
            <p:ph type="sldNum" sz="quarter" idx="12"/>
          </p:nvPr>
        </p:nvSpPr>
        <p:spPr/>
        <p:txBody>
          <a:bodyPr/>
          <a:lstStyle/>
          <a:p>
            <a:fld id="{7FBC82FA-CE55-4242-BEE3-04679A11CB2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156836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CCDDB-968A-2249-BB68-4BE59F794C4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4BEAB6-FE21-5E47-98CB-3CAC29A861B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BA6782A-6E18-814E-9214-D7AFD23B36E8}"/>
              </a:ext>
            </a:extLst>
          </p:cNvPr>
          <p:cNvSpPr>
            <a:spLocks noGrp="1"/>
          </p:cNvSpPr>
          <p:nvPr>
            <p:ph type="dt" sz="half" idx="10"/>
          </p:nvPr>
        </p:nvSpPr>
        <p:spPr/>
        <p:txBody>
          <a:bodyPr/>
          <a:lstStyle/>
          <a:p>
            <a:fld id="{45AE1D3A-5B66-E44E-96EA-1C0C85F395FC}" type="datetimeFigureOut">
              <a:rPr lang="en-US" smtClean="0">
                <a:solidFill>
                  <a:prstClr val="black">
                    <a:tint val="75000"/>
                  </a:prstClr>
                </a:solidFill>
              </a:rPr>
              <a:pPr/>
              <a:t>6/21/2019</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28401649-C7B6-AA44-B9A5-78F97D09C481}"/>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BFE8CB86-D251-3744-97B7-B078D52B820E}"/>
              </a:ext>
            </a:extLst>
          </p:cNvPr>
          <p:cNvSpPr>
            <a:spLocks noGrp="1"/>
          </p:cNvSpPr>
          <p:nvPr>
            <p:ph type="sldNum" sz="quarter" idx="12"/>
          </p:nvPr>
        </p:nvSpPr>
        <p:spPr/>
        <p:txBody>
          <a:bodyPr/>
          <a:lstStyle/>
          <a:p>
            <a:fld id="{7FBC82FA-CE55-4242-BEE3-04679A11CB2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629785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4CDB3-7C43-2244-8036-CD4C3FAC9A0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ADF22C4-A94F-A644-A0E4-8CABFAD0B80D}"/>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23C6E42-1F7D-9D4B-9320-805A028F9AD1}"/>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1DA1897-AE8B-EB4E-A09D-F734834827B8}"/>
              </a:ext>
            </a:extLst>
          </p:cNvPr>
          <p:cNvSpPr>
            <a:spLocks noGrp="1"/>
          </p:cNvSpPr>
          <p:nvPr>
            <p:ph type="dt" sz="half" idx="10"/>
          </p:nvPr>
        </p:nvSpPr>
        <p:spPr/>
        <p:txBody>
          <a:bodyPr/>
          <a:lstStyle/>
          <a:p>
            <a:fld id="{45AE1D3A-5B66-E44E-96EA-1C0C85F395FC}" type="datetimeFigureOut">
              <a:rPr lang="en-US" smtClean="0">
                <a:solidFill>
                  <a:prstClr val="black">
                    <a:tint val="75000"/>
                  </a:prstClr>
                </a:solidFill>
              </a:rPr>
              <a:pPr/>
              <a:t>6/21/2019</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3C2E2B68-D453-7844-8774-FB3D5CCE7B7E}"/>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C813217D-5B83-9346-966E-6271556975B6}"/>
              </a:ext>
            </a:extLst>
          </p:cNvPr>
          <p:cNvSpPr>
            <a:spLocks noGrp="1"/>
          </p:cNvSpPr>
          <p:nvPr>
            <p:ph type="sldNum" sz="quarter" idx="12"/>
          </p:nvPr>
        </p:nvSpPr>
        <p:spPr/>
        <p:txBody>
          <a:bodyPr/>
          <a:lstStyle/>
          <a:p>
            <a:fld id="{7FBC82FA-CE55-4242-BEE3-04679A11CB2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33044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116A6-424E-BA4A-A57F-303D2057A23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4F173B4-9578-554C-AD96-6529E72900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194C1B4-A1F2-AD4A-A0CB-5D2EDA51E77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61AF189-8DDC-2448-866E-4071EEB9A3B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8147F22-B210-F846-A51B-9415BFC270E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556B89D-2438-AB4C-A249-D943D925C164}"/>
              </a:ext>
            </a:extLst>
          </p:cNvPr>
          <p:cNvSpPr>
            <a:spLocks noGrp="1"/>
          </p:cNvSpPr>
          <p:nvPr>
            <p:ph type="dt" sz="half" idx="10"/>
          </p:nvPr>
        </p:nvSpPr>
        <p:spPr/>
        <p:txBody>
          <a:bodyPr/>
          <a:lstStyle/>
          <a:p>
            <a:fld id="{45AE1D3A-5B66-E44E-96EA-1C0C85F395FC}" type="datetimeFigureOut">
              <a:rPr lang="en-US" smtClean="0">
                <a:solidFill>
                  <a:prstClr val="black">
                    <a:tint val="75000"/>
                  </a:prstClr>
                </a:solidFill>
              </a:rPr>
              <a:pPr/>
              <a:t>6/21/2019</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1AE95370-34FF-FC4B-B36B-30D2B0F34B4B}"/>
              </a:ext>
            </a:extLst>
          </p:cNvPr>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E2BA5C42-610D-B947-ACC0-ED22A9F72387}"/>
              </a:ext>
            </a:extLst>
          </p:cNvPr>
          <p:cNvSpPr>
            <a:spLocks noGrp="1"/>
          </p:cNvSpPr>
          <p:nvPr>
            <p:ph type="sldNum" sz="quarter" idx="12"/>
          </p:nvPr>
        </p:nvSpPr>
        <p:spPr/>
        <p:txBody>
          <a:bodyPr/>
          <a:lstStyle/>
          <a:p>
            <a:fld id="{7FBC82FA-CE55-4242-BEE3-04679A11CB2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8978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621DE-452B-0548-8993-7B7E0D894FA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9AAB7E1-255D-9749-AB2A-E0B13636B25C}"/>
              </a:ext>
            </a:extLst>
          </p:cNvPr>
          <p:cNvSpPr>
            <a:spLocks noGrp="1"/>
          </p:cNvSpPr>
          <p:nvPr>
            <p:ph type="dt" sz="half" idx="10"/>
          </p:nvPr>
        </p:nvSpPr>
        <p:spPr/>
        <p:txBody>
          <a:bodyPr/>
          <a:lstStyle/>
          <a:p>
            <a:fld id="{45AE1D3A-5B66-E44E-96EA-1C0C85F395FC}" type="datetimeFigureOut">
              <a:rPr lang="en-US" smtClean="0">
                <a:solidFill>
                  <a:prstClr val="black">
                    <a:tint val="75000"/>
                  </a:prstClr>
                </a:solidFill>
              </a:rPr>
              <a:pPr/>
              <a:t>6/21/2019</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B528F736-24A8-1C4E-8295-DB0891DB35CD}"/>
              </a:ext>
            </a:extLst>
          </p:cNvPr>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33B96327-ADDB-6840-9F32-B31CCF60ED8D}"/>
              </a:ext>
            </a:extLst>
          </p:cNvPr>
          <p:cNvSpPr>
            <a:spLocks noGrp="1"/>
          </p:cNvSpPr>
          <p:nvPr>
            <p:ph type="sldNum" sz="quarter" idx="12"/>
          </p:nvPr>
        </p:nvSpPr>
        <p:spPr/>
        <p:txBody>
          <a:bodyPr/>
          <a:lstStyle/>
          <a:p>
            <a:fld id="{7FBC82FA-CE55-4242-BEE3-04679A11CB2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00577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733A7BF-898E-604C-9303-A9D25DE38D57}"/>
              </a:ext>
            </a:extLst>
          </p:cNvPr>
          <p:cNvSpPr>
            <a:spLocks noGrp="1"/>
          </p:cNvSpPr>
          <p:nvPr>
            <p:ph type="dt" sz="half" idx="10"/>
          </p:nvPr>
        </p:nvSpPr>
        <p:spPr/>
        <p:txBody>
          <a:bodyPr/>
          <a:lstStyle/>
          <a:p>
            <a:fld id="{45AE1D3A-5B66-E44E-96EA-1C0C85F395FC}" type="datetimeFigureOut">
              <a:rPr lang="en-US" smtClean="0">
                <a:solidFill>
                  <a:prstClr val="black">
                    <a:tint val="75000"/>
                  </a:prstClr>
                </a:solidFill>
              </a:rPr>
              <a:pPr/>
              <a:t>6/21/2019</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CBEE8FB1-92EC-5342-AEBD-7D9B71BF7780}"/>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732AAB4C-754B-D749-8D82-05D1A0F8B7BD}"/>
              </a:ext>
            </a:extLst>
          </p:cNvPr>
          <p:cNvSpPr>
            <a:spLocks noGrp="1"/>
          </p:cNvSpPr>
          <p:nvPr>
            <p:ph type="sldNum" sz="quarter" idx="12"/>
          </p:nvPr>
        </p:nvSpPr>
        <p:spPr/>
        <p:txBody>
          <a:bodyPr/>
          <a:lstStyle/>
          <a:p>
            <a:fld id="{7FBC82FA-CE55-4242-BEE3-04679A11CB2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8212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ECC8F-7F41-2943-AD19-06DEF8DC11A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D3ACCA7-449C-8744-A9E1-64CBAC49698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D264993-5DF3-C847-B58D-43D66E5FFE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62B6D08-2EE7-5244-A37D-46DAD272E9F9}"/>
              </a:ext>
            </a:extLst>
          </p:cNvPr>
          <p:cNvSpPr>
            <a:spLocks noGrp="1"/>
          </p:cNvSpPr>
          <p:nvPr>
            <p:ph type="dt" sz="half" idx="10"/>
          </p:nvPr>
        </p:nvSpPr>
        <p:spPr/>
        <p:txBody>
          <a:bodyPr/>
          <a:lstStyle/>
          <a:p>
            <a:fld id="{45AE1D3A-5B66-E44E-96EA-1C0C85F395FC}" type="datetimeFigureOut">
              <a:rPr lang="en-US" smtClean="0">
                <a:solidFill>
                  <a:prstClr val="black">
                    <a:tint val="75000"/>
                  </a:prstClr>
                </a:solidFill>
              </a:rPr>
              <a:pPr/>
              <a:t>6/21/2019</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B70C8852-86B2-3545-95DE-90E023AE6F37}"/>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9B493EE-2532-5D48-80AC-66CD6CAB7038}"/>
              </a:ext>
            </a:extLst>
          </p:cNvPr>
          <p:cNvSpPr>
            <a:spLocks noGrp="1"/>
          </p:cNvSpPr>
          <p:nvPr>
            <p:ph type="sldNum" sz="quarter" idx="12"/>
          </p:nvPr>
        </p:nvSpPr>
        <p:spPr/>
        <p:txBody>
          <a:bodyPr/>
          <a:lstStyle/>
          <a:p>
            <a:fld id="{7FBC82FA-CE55-4242-BEE3-04679A11CB2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432508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FA329-F344-A44A-BF04-3899466A00B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057D60E-036E-5C4F-B150-A2815E00B91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E58D1AD-8945-5B4F-A52E-7B667EBA56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92986B0-C877-B640-A20A-AF31A3B9DCEE}"/>
              </a:ext>
            </a:extLst>
          </p:cNvPr>
          <p:cNvSpPr>
            <a:spLocks noGrp="1"/>
          </p:cNvSpPr>
          <p:nvPr>
            <p:ph type="dt" sz="half" idx="10"/>
          </p:nvPr>
        </p:nvSpPr>
        <p:spPr/>
        <p:txBody>
          <a:bodyPr/>
          <a:lstStyle/>
          <a:p>
            <a:fld id="{45AE1D3A-5B66-E44E-96EA-1C0C85F395FC}" type="datetimeFigureOut">
              <a:rPr lang="en-US" smtClean="0">
                <a:solidFill>
                  <a:prstClr val="black">
                    <a:tint val="75000"/>
                  </a:prstClr>
                </a:solidFill>
              </a:rPr>
              <a:pPr/>
              <a:t>6/21/2019</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247788D3-C677-0E4C-A098-2CF216EE613E}"/>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CF730A3F-1ECF-4E44-A036-C9F8E4A1B25C}"/>
              </a:ext>
            </a:extLst>
          </p:cNvPr>
          <p:cNvSpPr>
            <a:spLocks noGrp="1"/>
          </p:cNvSpPr>
          <p:nvPr>
            <p:ph type="sldNum" sz="quarter" idx="12"/>
          </p:nvPr>
        </p:nvSpPr>
        <p:spPr/>
        <p:txBody>
          <a:bodyPr/>
          <a:lstStyle/>
          <a:p>
            <a:fld id="{7FBC82FA-CE55-4242-BEE3-04679A11CB2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264152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7953D-5E20-EE44-B64F-63D73EE31A6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496AB75-602C-744D-AF56-7EA8B548894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ED0C1E-8010-8B4C-83A7-452F30FDBA2D}"/>
              </a:ext>
            </a:extLst>
          </p:cNvPr>
          <p:cNvSpPr>
            <a:spLocks noGrp="1"/>
          </p:cNvSpPr>
          <p:nvPr>
            <p:ph type="dt" sz="half" idx="10"/>
          </p:nvPr>
        </p:nvSpPr>
        <p:spPr/>
        <p:txBody>
          <a:bodyPr/>
          <a:lstStyle/>
          <a:p>
            <a:fld id="{45AE1D3A-5B66-E44E-96EA-1C0C85F395FC}" type="datetimeFigureOut">
              <a:rPr lang="en-US" smtClean="0">
                <a:solidFill>
                  <a:prstClr val="black">
                    <a:tint val="75000"/>
                  </a:prstClr>
                </a:solidFill>
              </a:rPr>
              <a:pPr/>
              <a:t>6/21/2019</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265D1E1B-22D8-424B-99B7-FEF524C8AB6C}"/>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130280EE-ED1F-5643-A31C-747493C62545}"/>
              </a:ext>
            </a:extLst>
          </p:cNvPr>
          <p:cNvSpPr>
            <a:spLocks noGrp="1"/>
          </p:cNvSpPr>
          <p:nvPr>
            <p:ph type="sldNum" sz="quarter" idx="12"/>
          </p:nvPr>
        </p:nvSpPr>
        <p:spPr/>
        <p:txBody>
          <a:bodyPr/>
          <a:lstStyle/>
          <a:p>
            <a:fld id="{7FBC82FA-CE55-4242-BEE3-04679A11CB2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65019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0AB17-D150-6D4A-946B-5EE4D1D831A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DA1B432-9ABB-6E41-96E7-999F107BCCFB}"/>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9141BA-E6DC-0745-999C-2BCE04648A94}"/>
              </a:ext>
            </a:extLst>
          </p:cNvPr>
          <p:cNvSpPr>
            <a:spLocks noGrp="1"/>
          </p:cNvSpPr>
          <p:nvPr>
            <p:ph type="dt" sz="half" idx="10"/>
          </p:nvPr>
        </p:nvSpPr>
        <p:spPr/>
        <p:txBody>
          <a:bodyPr/>
          <a:lstStyle/>
          <a:p>
            <a:fld id="{45AE1D3A-5B66-E44E-96EA-1C0C85F395FC}" type="datetimeFigureOut">
              <a:rPr lang="en-US" smtClean="0">
                <a:solidFill>
                  <a:prstClr val="black">
                    <a:tint val="75000"/>
                  </a:prstClr>
                </a:solidFill>
              </a:rPr>
              <a:pPr/>
              <a:t>6/21/2019</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CE0D7C9-BDEC-B747-8FA7-8E576D0EEA1D}"/>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EF9E97B5-D760-EE42-A6A4-503F43311EAC}"/>
              </a:ext>
            </a:extLst>
          </p:cNvPr>
          <p:cNvSpPr>
            <a:spLocks noGrp="1"/>
          </p:cNvSpPr>
          <p:nvPr>
            <p:ph type="sldNum" sz="quarter" idx="12"/>
          </p:nvPr>
        </p:nvSpPr>
        <p:spPr/>
        <p:txBody>
          <a:bodyPr/>
          <a:lstStyle/>
          <a:p>
            <a:fld id="{7FBC82FA-CE55-4242-BEE3-04679A11CB2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961287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tif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2029990"/>
            <a:ext cx="10515600" cy="4351338"/>
          </a:xfrm>
          <a:prstGeom prst="rect">
            <a:avLst/>
          </a:prstGeom>
          <a:noFill/>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6"/>
          <p:cNvPicPr>
            <a:picLocks noChangeAspect="1"/>
          </p:cNvPicPr>
          <p:nvPr userDrawn="1"/>
        </p:nvPicPr>
        <p:blipFill rotWithShape="1">
          <a:blip r:embed="rId11" cstate="email">
            <a:extLst>
              <a:ext uri="{28A0092B-C50C-407E-A947-70E740481C1C}">
                <a14:useLocalDpi xmlns:a14="http://schemas.microsoft.com/office/drawing/2010/main"/>
              </a:ext>
            </a:extLst>
          </a:blip>
          <a:srcRect/>
          <a:stretch/>
        </p:blipFill>
        <p:spPr bwMode="auto">
          <a:xfrm>
            <a:off x="0" y="-27384"/>
            <a:ext cx="12223398" cy="1728192"/>
          </a:xfrm>
          <a:prstGeom prst="rect">
            <a:avLst/>
          </a:prstGeom>
          <a:noFill/>
          <a:ln w="9525">
            <a:noFill/>
            <a:miter lim="800000"/>
            <a:headEnd/>
            <a:tailEnd/>
          </a:ln>
        </p:spPr>
      </p:pic>
      <p:sp>
        <p:nvSpPr>
          <p:cNvPr id="2" name="Title Placeholder 1"/>
          <p:cNvSpPr>
            <a:spLocks noGrp="1"/>
          </p:cNvSpPr>
          <p:nvPr>
            <p:ph type="title"/>
          </p:nvPr>
        </p:nvSpPr>
        <p:spPr>
          <a:xfrm>
            <a:off x="0" y="863999"/>
            <a:ext cx="12204000" cy="579600"/>
          </a:xfrm>
          <a:prstGeom prst="rect">
            <a:avLst/>
          </a:prstGeom>
          <a:solidFill>
            <a:schemeClr val="bg1"/>
          </a:solidFill>
        </p:spPr>
        <p:txBody>
          <a:bodyPr vert="horz" lIns="91440" tIns="45720" rIns="91440" bIns="45720" rtlCol="0" anchor="ctr">
            <a:normAutofit/>
          </a:bodyPr>
          <a:lstStyle/>
          <a:p>
            <a:r>
              <a:rPr lang="en-US"/>
              <a:t>Click to edit Master title style</a:t>
            </a:r>
            <a:endParaRPr lang="en-US" dirty="0"/>
          </a:p>
        </p:txBody>
      </p:sp>
      <p:pic>
        <p:nvPicPr>
          <p:cNvPr id="8" name="Picture 8"/>
          <p:cNvPicPr>
            <a:picLocks noChangeArrowheads="1"/>
          </p:cNvPicPr>
          <p:nvPr userDrawn="1"/>
        </p:nvPicPr>
        <p:blipFill>
          <a:blip r:embed="rId12" cstate="email">
            <a:extLst>
              <a:ext uri="{28A0092B-C50C-407E-A947-70E740481C1C}">
                <a14:useLocalDpi xmlns:a14="http://schemas.microsoft.com/office/drawing/2010/main"/>
              </a:ext>
            </a:extLst>
          </a:blip>
          <a:srcRect/>
          <a:stretch>
            <a:fillRect/>
          </a:stretch>
        </p:blipFill>
        <p:spPr bwMode="auto">
          <a:xfrm>
            <a:off x="10056680" y="234216"/>
            <a:ext cx="2160000" cy="5508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p:cNvPicPr>
          <p:nvPr userDrawn="1"/>
        </p:nvPicPr>
        <p:blipFill>
          <a:blip r:embed="rId13" cstate="email">
            <a:extLst>
              <a:ext uri="{28A0092B-C50C-407E-A947-70E740481C1C}">
                <a14:useLocalDpi xmlns:a14="http://schemas.microsoft.com/office/drawing/2010/main"/>
              </a:ext>
            </a:extLst>
          </a:blip>
          <a:stretch>
            <a:fillRect/>
          </a:stretch>
        </p:blipFill>
        <p:spPr>
          <a:xfrm>
            <a:off x="9432000" y="6525344"/>
            <a:ext cx="3041018" cy="331200"/>
          </a:xfrm>
          <a:prstGeom prst="rect">
            <a:avLst/>
          </a:prstGeom>
        </p:spPr>
      </p:pic>
      <p:sp>
        <p:nvSpPr>
          <p:cNvPr id="4" name="Rectangle 3">
            <a:extLst>
              <a:ext uri="{FF2B5EF4-FFF2-40B4-BE49-F238E27FC236}">
                <a16:creationId xmlns:a16="http://schemas.microsoft.com/office/drawing/2014/main" id="{124AFB3E-1222-4935-86FA-08226C67F61E}"/>
              </a:ext>
            </a:extLst>
          </p:cNvPr>
          <p:cNvSpPr/>
          <p:nvPr userDrawn="1"/>
        </p:nvSpPr>
        <p:spPr>
          <a:xfrm>
            <a:off x="0" y="234216"/>
            <a:ext cx="1343472" cy="550800"/>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AU"/>
          </a:p>
        </p:txBody>
      </p:sp>
      <p:pic>
        <p:nvPicPr>
          <p:cNvPr id="10" name="Picture 9">
            <a:extLst>
              <a:ext uri="{FF2B5EF4-FFF2-40B4-BE49-F238E27FC236}">
                <a16:creationId xmlns:a16="http://schemas.microsoft.com/office/drawing/2014/main" id="{61683D69-BC3E-4A2D-83BF-AAD13F6DA18F}"/>
              </a:ext>
            </a:extLst>
          </p:cNvPr>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59652" y="234216"/>
            <a:ext cx="1283820" cy="550800"/>
          </a:xfrm>
          <a:prstGeom prst="rect">
            <a:avLst/>
          </a:prstGeom>
          <a:solidFill>
            <a:schemeClr val="tx1"/>
          </a:solidFill>
        </p:spPr>
      </p:pic>
    </p:spTree>
    <p:extLst>
      <p:ext uri="{BB962C8B-B14F-4D97-AF65-F5344CB8AC3E}">
        <p14:creationId xmlns:p14="http://schemas.microsoft.com/office/powerpoint/2010/main" val="1445878335"/>
      </p:ext>
    </p:extLst>
  </p:cSld>
  <p:clrMap bg1="lt1" tx1="dk1" bg2="lt2" tx2="dk2" accent1="accent1" accent2="accent2" accent3="accent3" accent4="accent4" accent5="accent5" accent6="accent6" hlink="hlink" folHlink="folHlink"/>
  <p:sldLayoutIdLst>
    <p:sldLayoutId id="2147483662" r:id="rId1"/>
    <p:sldLayoutId id="2147483666" r:id="rId2"/>
    <p:sldLayoutId id="2147483663" r:id="rId3"/>
    <p:sldLayoutId id="2147483664" r:id="rId4"/>
    <p:sldLayoutId id="2147483665" r:id="rId5"/>
    <p:sldLayoutId id="2147483673" r:id="rId6"/>
    <p:sldLayoutId id="2147483668" r:id="rId7"/>
    <p:sldLayoutId id="2147483670" r:id="rId8"/>
    <p:sldLayoutId id="2147483671" r:id="rId9"/>
  </p:sldLayoutIdLst>
  <p:txStyles>
    <p:titleStyle>
      <a:lvl1pPr algn="l" defTabSz="914400" rtl="0" eaLnBrk="1" latinLnBrk="0" hangingPunct="1">
        <a:lnSpc>
          <a:spcPct val="90000"/>
        </a:lnSpc>
        <a:spcBef>
          <a:spcPct val="0"/>
        </a:spcBef>
        <a:buNone/>
        <a:defRPr sz="35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823153"/>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3148716"/>
            <a:ext cx="10515600" cy="302824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Footer Placeholder 4"/>
          <p:cNvSpPr>
            <a:spLocks noGrp="1"/>
          </p:cNvSpPr>
          <p:nvPr>
            <p:ph type="ftr" sz="quarter" idx="3"/>
          </p:nvPr>
        </p:nvSpPr>
        <p:spPr>
          <a:xfrm>
            <a:off x="521002" y="298197"/>
            <a:ext cx="6932021" cy="327823"/>
          </a:xfrm>
          <a:prstGeom prst="rect">
            <a:avLst/>
          </a:prstGeom>
        </p:spPr>
        <p:txBody>
          <a:bodyPr vert="horz" lIns="91440" tIns="45720" rIns="91440" bIns="45720" rtlCol="0" anchor="ctr"/>
          <a:lstStyle>
            <a:lvl1pPr algn="l">
              <a:defRPr sz="1067">
                <a:solidFill>
                  <a:schemeClr val="accent3"/>
                </a:solidFill>
              </a:defRPr>
            </a:lvl1pPr>
          </a:lstStyle>
          <a:p>
            <a:r>
              <a:rPr lang="en-US"/>
              <a:t>Footer</a:t>
            </a:r>
            <a:endParaRPr lang="en-US" dirty="0"/>
          </a:p>
        </p:txBody>
      </p:sp>
      <p:sp>
        <p:nvSpPr>
          <p:cNvPr id="6" name="Slide Number Placeholder 5"/>
          <p:cNvSpPr>
            <a:spLocks noGrp="1"/>
          </p:cNvSpPr>
          <p:nvPr>
            <p:ph type="sldNum" sz="quarter" idx="4"/>
          </p:nvPr>
        </p:nvSpPr>
        <p:spPr>
          <a:xfrm>
            <a:off x="10724645" y="298197"/>
            <a:ext cx="629156" cy="327823"/>
          </a:xfrm>
          <a:prstGeom prst="rect">
            <a:avLst/>
          </a:prstGeom>
        </p:spPr>
        <p:txBody>
          <a:bodyPr vert="horz" lIns="91440" tIns="45720" rIns="91440" bIns="45720" rtlCol="0" anchor="ctr"/>
          <a:lstStyle>
            <a:lvl1pPr algn="r">
              <a:defRPr sz="1467" b="1">
                <a:solidFill>
                  <a:schemeClr val="tx1">
                    <a:tint val="75000"/>
                  </a:schemeClr>
                </a:solidFill>
              </a:defRPr>
            </a:lvl1pPr>
          </a:lstStyle>
          <a:p>
            <a:fld id="{E32CA18A-09E8-B346-9D1F-8EB2C340C7E4}" type="slidenum">
              <a:rPr lang="en-US" smtClean="0"/>
              <a:pPr/>
              <a:t>‹#›</a:t>
            </a:fld>
            <a:endParaRPr lang="en-US" dirty="0"/>
          </a:p>
        </p:txBody>
      </p:sp>
    </p:spTree>
    <p:extLst>
      <p:ext uri="{BB962C8B-B14F-4D97-AF65-F5344CB8AC3E}">
        <p14:creationId xmlns:p14="http://schemas.microsoft.com/office/powerpoint/2010/main" val="2471681731"/>
      </p:ext>
    </p:extLst>
  </p:cSld>
  <p:clrMap bg1="lt1" tx1="dk1" bg2="lt2" tx2="dk2" accent1="accent1" accent2="accent2" accent3="accent3" accent4="accent4" accent5="accent5" accent6="accent6" hlink="hlink" folHlink="folHlink"/>
  <p:sldLayoutIdLst>
    <p:sldLayoutId id="2147483701" r:id="rId1"/>
  </p:sldLayoutIdLst>
  <p:hf hdr="0" dt="0"/>
  <p:txStyles>
    <p:titleStyle>
      <a:lvl1pPr algn="l" defTabSz="914377"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0" indent="0" algn="l" defTabSz="914377"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189" indent="0" algn="l" defTabSz="914377"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377" indent="0" algn="l" defTabSz="914377"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566" indent="0" algn="l" defTabSz="914377"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4pPr>
      <a:lvl5pPr marL="1828754" indent="0" algn="l" defTabSz="914377"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9C2CEAC-01E1-CD46-9883-D48056B2C7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7D7F1E8-F357-864D-9EA5-B5AFCB92541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5F4E69-37D1-2F4F-8697-193B37D0757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45AE1D3A-5B66-E44E-96EA-1C0C85F395FC}" type="datetimeFigureOut">
              <a:rPr lang="en-US" smtClean="0">
                <a:solidFill>
                  <a:prstClr val="black">
                    <a:tint val="75000"/>
                  </a:prstClr>
                </a:solidFill>
              </a:rPr>
              <a:pPr defTabSz="914400"/>
              <a:t>6/21/2019</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68B970D-0382-5348-9F4A-70111ABF6BD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904C17F-A568-3F46-AF2D-9A1FCB800AC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7FBC82FA-CE55-4242-BEE3-04679A11CB27}"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338425360"/>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18" Type="http://schemas.openxmlformats.org/officeDocument/2006/relationships/image" Target="../media/image28.svg"/><Relationship Id="rId3" Type="http://schemas.openxmlformats.org/officeDocument/2006/relationships/image" Target="../media/image14.png"/><Relationship Id="rId7" Type="http://schemas.openxmlformats.org/officeDocument/2006/relationships/image" Target="../media/image18.jpeg"/><Relationship Id="rId12" Type="http://schemas.openxmlformats.org/officeDocument/2006/relationships/image" Target="../media/image23.png"/><Relationship Id="rId17" Type="http://schemas.openxmlformats.org/officeDocument/2006/relationships/image" Target="../media/image27.png"/><Relationship Id="rId2" Type="http://schemas.openxmlformats.org/officeDocument/2006/relationships/notesSlide" Target="../notesSlides/notesSlide3.xml"/><Relationship Id="rId16" Type="http://schemas.openxmlformats.org/officeDocument/2006/relationships/image" Target="../media/image26.png"/><Relationship Id="rId20" Type="http://schemas.openxmlformats.org/officeDocument/2006/relationships/image" Target="../media/image30.svg"/><Relationship Id="rId1" Type="http://schemas.openxmlformats.org/officeDocument/2006/relationships/slideLayout" Target="../slideLayouts/slideLayout1.xml"/><Relationship Id="rId6" Type="http://schemas.openxmlformats.org/officeDocument/2006/relationships/image" Target="../media/image17.svg"/><Relationship Id="rId11" Type="http://schemas.openxmlformats.org/officeDocument/2006/relationships/image" Target="../media/image22.svg"/><Relationship Id="rId5" Type="http://schemas.openxmlformats.org/officeDocument/2006/relationships/image" Target="../media/image16.png"/><Relationship Id="rId15" Type="http://schemas.openxmlformats.org/officeDocument/2006/relationships/image" Target="../media/image25.png"/><Relationship Id="rId10" Type="http://schemas.openxmlformats.org/officeDocument/2006/relationships/image" Target="../media/image21.png"/><Relationship Id="rId19" Type="http://schemas.openxmlformats.org/officeDocument/2006/relationships/image" Target="../media/image29.png"/><Relationship Id="rId4" Type="http://schemas.openxmlformats.org/officeDocument/2006/relationships/image" Target="../media/image15.png"/><Relationship Id="rId9" Type="http://schemas.openxmlformats.org/officeDocument/2006/relationships/image" Target="../media/image20.png"/><Relationship Id="rId14" Type="http://schemas.microsoft.com/office/2007/relationships/hdphoto" Target="../media/hdphoto1.wdp"/></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32.jpeg"/><Relationship Id="rId7" Type="http://schemas.openxmlformats.org/officeDocument/2006/relationships/image" Target="../media/image36.png"/><Relationship Id="rId2" Type="http://schemas.openxmlformats.org/officeDocument/2006/relationships/image" Target="../media/image31.jpeg"/><Relationship Id="rId1" Type="http://schemas.openxmlformats.org/officeDocument/2006/relationships/slideLayout" Target="../slideLayouts/slideLayout4.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 Id="rId9"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microsoft.com/office/2007/relationships/hdphoto" Target="../media/hdphoto4.wdp"/><Relationship Id="rId13" Type="http://schemas.openxmlformats.org/officeDocument/2006/relationships/image" Target="../media/image18.jpeg"/><Relationship Id="rId18" Type="http://schemas.openxmlformats.org/officeDocument/2006/relationships/image" Target="../media/image23.png"/><Relationship Id="rId3" Type="http://schemas.openxmlformats.org/officeDocument/2006/relationships/image" Target="../media/image37.png"/><Relationship Id="rId21" Type="http://schemas.openxmlformats.org/officeDocument/2006/relationships/image" Target="../media/image25.png"/><Relationship Id="rId7" Type="http://schemas.openxmlformats.org/officeDocument/2006/relationships/image" Target="../media/image39.png"/><Relationship Id="rId12" Type="http://schemas.openxmlformats.org/officeDocument/2006/relationships/image" Target="../media/image17.svg"/><Relationship Id="rId17" Type="http://schemas.openxmlformats.org/officeDocument/2006/relationships/image" Target="../media/image22.svg"/><Relationship Id="rId25" Type="http://schemas.openxmlformats.org/officeDocument/2006/relationships/image" Target="../media/image41.png"/><Relationship Id="rId2" Type="http://schemas.openxmlformats.org/officeDocument/2006/relationships/notesSlide" Target="../notesSlides/notesSlide4.xml"/><Relationship Id="rId16" Type="http://schemas.openxmlformats.org/officeDocument/2006/relationships/image" Target="../media/image21.png"/><Relationship Id="rId20" Type="http://schemas.microsoft.com/office/2007/relationships/hdphoto" Target="../media/hdphoto1.wdp"/><Relationship Id="rId1" Type="http://schemas.openxmlformats.org/officeDocument/2006/relationships/slideLayout" Target="../slideLayouts/slideLayout4.xml"/><Relationship Id="rId6" Type="http://schemas.microsoft.com/office/2007/relationships/hdphoto" Target="../media/hdphoto3.wdp"/><Relationship Id="rId11" Type="http://schemas.openxmlformats.org/officeDocument/2006/relationships/image" Target="../media/image16.png"/><Relationship Id="rId24" Type="http://schemas.openxmlformats.org/officeDocument/2006/relationships/image" Target="../media/image30.svg"/><Relationship Id="rId5" Type="http://schemas.openxmlformats.org/officeDocument/2006/relationships/image" Target="../media/image38.png"/><Relationship Id="rId15" Type="http://schemas.openxmlformats.org/officeDocument/2006/relationships/image" Target="../media/image20.png"/><Relationship Id="rId23" Type="http://schemas.openxmlformats.org/officeDocument/2006/relationships/image" Target="../media/image29.png"/><Relationship Id="rId10" Type="http://schemas.microsoft.com/office/2007/relationships/hdphoto" Target="../media/hdphoto5.wdp"/><Relationship Id="rId19" Type="http://schemas.openxmlformats.org/officeDocument/2006/relationships/image" Target="../media/image24.png"/><Relationship Id="rId4" Type="http://schemas.microsoft.com/office/2007/relationships/hdphoto" Target="../media/hdphoto2.wdp"/><Relationship Id="rId9" Type="http://schemas.openxmlformats.org/officeDocument/2006/relationships/image" Target="../media/image40.png"/><Relationship Id="rId14" Type="http://schemas.openxmlformats.org/officeDocument/2006/relationships/image" Target="../media/image19.png"/><Relationship Id="rId22" Type="http://schemas.openxmlformats.org/officeDocument/2006/relationships/image" Target="../media/image2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50.jpeg"/><Relationship Id="rId13" Type="http://schemas.openxmlformats.org/officeDocument/2006/relationships/image" Target="../media/image19.png"/><Relationship Id="rId18" Type="http://schemas.openxmlformats.org/officeDocument/2006/relationships/image" Target="../media/image24.png"/><Relationship Id="rId3" Type="http://schemas.openxmlformats.org/officeDocument/2006/relationships/image" Target="../media/image47.png"/><Relationship Id="rId21" Type="http://schemas.openxmlformats.org/officeDocument/2006/relationships/image" Target="../media/image26.png"/><Relationship Id="rId7" Type="http://schemas.microsoft.com/office/2007/relationships/hdphoto" Target="../media/hdphoto7.wdp"/><Relationship Id="rId12" Type="http://schemas.openxmlformats.org/officeDocument/2006/relationships/image" Target="../media/image18.jpeg"/><Relationship Id="rId17" Type="http://schemas.openxmlformats.org/officeDocument/2006/relationships/image" Target="../media/image23.png"/><Relationship Id="rId2" Type="http://schemas.openxmlformats.org/officeDocument/2006/relationships/image" Target="../media/image46.png"/><Relationship Id="rId16" Type="http://schemas.openxmlformats.org/officeDocument/2006/relationships/image" Target="../media/image22.svg"/><Relationship Id="rId20"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49.png"/><Relationship Id="rId11" Type="http://schemas.openxmlformats.org/officeDocument/2006/relationships/image" Target="../media/image17.svg"/><Relationship Id="rId24" Type="http://schemas.openxmlformats.org/officeDocument/2006/relationships/image" Target="../media/image52.png"/><Relationship Id="rId5" Type="http://schemas.openxmlformats.org/officeDocument/2006/relationships/image" Target="../media/image48.jpeg"/><Relationship Id="rId15" Type="http://schemas.openxmlformats.org/officeDocument/2006/relationships/image" Target="../media/image21.png"/><Relationship Id="rId23" Type="http://schemas.openxmlformats.org/officeDocument/2006/relationships/image" Target="../media/image30.svg"/><Relationship Id="rId10" Type="http://schemas.openxmlformats.org/officeDocument/2006/relationships/image" Target="../media/image16.png"/><Relationship Id="rId19" Type="http://schemas.microsoft.com/office/2007/relationships/hdphoto" Target="../media/hdphoto1.wdp"/><Relationship Id="rId4" Type="http://schemas.microsoft.com/office/2007/relationships/hdphoto" Target="../media/hdphoto6.wdp"/><Relationship Id="rId9" Type="http://schemas.openxmlformats.org/officeDocument/2006/relationships/image" Target="../media/image51.jpeg"/><Relationship Id="rId14" Type="http://schemas.openxmlformats.org/officeDocument/2006/relationships/image" Target="../media/image20.png"/><Relationship Id="rId22" Type="http://schemas.openxmlformats.org/officeDocument/2006/relationships/image" Target="../media/image29.png"/></Relationships>
</file>

<file path=ppt/slides/_rels/slide1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8" Type="http://schemas.openxmlformats.org/officeDocument/2006/relationships/image" Target="../media/image50.jpeg"/><Relationship Id="rId13" Type="http://schemas.openxmlformats.org/officeDocument/2006/relationships/image" Target="../media/image19.png"/><Relationship Id="rId18" Type="http://schemas.openxmlformats.org/officeDocument/2006/relationships/image" Target="../media/image24.png"/><Relationship Id="rId26" Type="http://schemas.openxmlformats.org/officeDocument/2006/relationships/image" Target="../media/image28.svg"/><Relationship Id="rId3" Type="http://schemas.openxmlformats.org/officeDocument/2006/relationships/image" Target="../media/image47.png"/><Relationship Id="rId21" Type="http://schemas.openxmlformats.org/officeDocument/2006/relationships/image" Target="../media/image26.png"/><Relationship Id="rId7" Type="http://schemas.microsoft.com/office/2007/relationships/hdphoto" Target="../media/hdphoto7.wdp"/><Relationship Id="rId12" Type="http://schemas.openxmlformats.org/officeDocument/2006/relationships/image" Target="../media/image18.jpeg"/><Relationship Id="rId17" Type="http://schemas.openxmlformats.org/officeDocument/2006/relationships/image" Target="../media/image23.png"/><Relationship Id="rId25" Type="http://schemas.openxmlformats.org/officeDocument/2006/relationships/image" Target="../media/image27.png"/><Relationship Id="rId2" Type="http://schemas.openxmlformats.org/officeDocument/2006/relationships/notesSlide" Target="../notesSlides/notesSlide6.xml"/><Relationship Id="rId16" Type="http://schemas.openxmlformats.org/officeDocument/2006/relationships/image" Target="../media/image22.svg"/><Relationship Id="rId20"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49.png"/><Relationship Id="rId11" Type="http://schemas.openxmlformats.org/officeDocument/2006/relationships/image" Target="../media/image17.svg"/><Relationship Id="rId24" Type="http://schemas.openxmlformats.org/officeDocument/2006/relationships/image" Target="../media/image52.png"/><Relationship Id="rId5" Type="http://schemas.openxmlformats.org/officeDocument/2006/relationships/image" Target="../media/image48.jpeg"/><Relationship Id="rId15" Type="http://schemas.openxmlformats.org/officeDocument/2006/relationships/image" Target="../media/image21.png"/><Relationship Id="rId23" Type="http://schemas.openxmlformats.org/officeDocument/2006/relationships/image" Target="../media/image30.svg"/><Relationship Id="rId10" Type="http://schemas.openxmlformats.org/officeDocument/2006/relationships/image" Target="../media/image16.png"/><Relationship Id="rId19" Type="http://schemas.microsoft.com/office/2007/relationships/hdphoto" Target="../media/hdphoto1.wdp"/><Relationship Id="rId4" Type="http://schemas.microsoft.com/office/2007/relationships/hdphoto" Target="../media/hdphoto6.wdp"/><Relationship Id="rId9" Type="http://schemas.openxmlformats.org/officeDocument/2006/relationships/image" Target="../media/image51.jpeg"/><Relationship Id="rId14" Type="http://schemas.openxmlformats.org/officeDocument/2006/relationships/image" Target="../media/image20.png"/><Relationship Id="rId22" Type="http://schemas.openxmlformats.org/officeDocument/2006/relationships/image" Target="../media/image29.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59.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19.xml.rels><?xml version="1.0" encoding="UTF-8" standalone="yes"?>
<Relationships xmlns="http://schemas.openxmlformats.org/package/2006/relationships"><Relationship Id="rId3" Type="http://schemas.openxmlformats.org/officeDocument/2006/relationships/image" Target="../media/image60.tiff"/><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61.tiff"/></Relationships>
</file>

<file path=ppt/slides/_rels/slide20.xml.rels><?xml version="1.0" encoding="UTF-8" standalone="yes"?>
<Relationships xmlns="http://schemas.openxmlformats.org/package/2006/relationships"><Relationship Id="rId2" Type="http://schemas.openxmlformats.org/officeDocument/2006/relationships/image" Target="../media/image62.tif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3.png"/><Relationship Id="rId7" Type="http://schemas.openxmlformats.org/officeDocument/2006/relationships/image" Target="../media/image66.jpeg"/><Relationship Id="rId12" Type="http://schemas.openxmlformats.org/officeDocument/2006/relationships/image" Target="../media/image22.sv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65.jpeg"/><Relationship Id="rId11" Type="http://schemas.openxmlformats.org/officeDocument/2006/relationships/image" Target="../media/image21.png"/><Relationship Id="rId5" Type="http://schemas.openxmlformats.org/officeDocument/2006/relationships/image" Target="../media/image64.emf"/><Relationship Id="rId10" Type="http://schemas.openxmlformats.org/officeDocument/2006/relationships/image" Target="../media/image69.jpeg"/><Relationship Id="rId4" Type="http://schemas.microsoft.com/office/2007/relationships/hdphoto" Target="../media/hdphoto8.wdp"/><Relationship Id="rId9" Type="http://schemas.openxmlformats.org/officeDocument/2006/relationships/image" Target="../media/image68.sv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1.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2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jpe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endParaRPr lang="en-AU"/>
          </a:p>
        </p:txBody>
      </p:sp>
      <p:sp>
        <p:nvSpPr>
          <p:cNvPr id="5" name="Title 4"/>
          <p:cNvSpPr>
            <a:spLocks noGrp="1"/>
          </p:cNvSpPr>
          <p:nvPr>
            <p:ph type="ctrTitle"/>
          </p:nvPr>
        </p:nvSpPr>
        <p:spPr>
          <a:xfrm>
            <a:off x="695400" y="2276872"/>
            <a:ext cx="10801200" cy="2387600"/>
          </a:xfrm>
        </p:spPr>
        <p:txBody>
          <a:bodyPr anchor="ctr"/>
          <a:lstStyle/>
          <a:p>
            <a:pPr>
              <a:tabLst>
                <a:tab pos="1260475" algn="l"/>
                <a:tab pos="1863725" algn="l"/>
                <a:tab pos="5291138" algn="l"/>
              </a:tabLst>
            </a:pPr>
            <a:r>
              <a:rPr lang="en-AU" dirty="0"/>
              <a:t>Latest developments in latent fingermark detection using functionalised silicon oxide nanoparticles</a:t>
            </a:r>
          </a:p>
        </p:txBody>
      </p:sp>
      <p:sp>
        <p:nvSpPr>
          <p:cNvPr id="6" name="Subtitle 1"/>
          <p:cNvSpPr>
            <a:spLocks noGrp="1"/>
          </p:cNvSpPr>
          <p:nvPr>
            <p:ph type="subTitle" idx="1"/>
          </p:nvPr>
        </p:nvSpPr>
        <p:spPr>
          <a:xfrm>
            <a:off x="694672" y="4857500"/>
            <a:ext cx="10657912" cy="1451820"/>
          </a:xfrm>
        </p:spPr>
        <p:txBody>
          <a:bodyPr/>
          <a:lstStyle/>
          <a:p>
            <a:r>
              <a:rPr lang="en-AU" sz="2000" dirty="0" err="1"/>
              <a:t>Fehmida</a:t>
            </a:r>
            <a:r>
              <a:rPr lang="en-AU" sz="2000" dirty="0"/>
              <a:t> Kanodarwala</a:t>
            </a:r>
            <a:r>
              <a:rPr lang="en-AU" sz="2000" baseline="30000" dirty="0"/>
              <a:t>1</a:t>
            </a:r>
            <a:r>
              <a:rPr lang="en-AU" sz="2000" dirty="0"/>
              <a:t>, Po </a:t>
            </a:r>
            <a:r>
              <a:rPr lang="en-AU" sz="2000" dirty="0" err="1"/>
              <a:t>Lun</a:t>
            </a:r>
            <a:r>
              <a:rPr lang="en-AU" sz="2000" dirty="0"/>
              <a:t> (Timothy) Lee</a:t>
            </a:r>
            <a:r>
              <a:rPr lang="en-AU" sz="2000" baseline="30000" dirty="0"/>
              <a:t>2</a:t>
            </a:r>
            <a:r>
              <a:rPr lang="en-AU" sz="2000" dirty="0"/>
              <a:t>, Sebastien Moret</a:t>
            </a:r>
            <a:r>
              <a:rPr lang="en-AU" sz="2000" baseline="30000" dirty="0"/>
              <a:t>1</a:t>
            </a:r>
            <a:r>
              <a:rPr lang="en-AU" sz="2000" dirty="0"/>
              <a:t>, </a:t>
            </a:r>
            <a:r>
              <a:rPr lang="en-AU" sz="2000" u="sng" dirty="0"/>
              <a:t>Xanthe Spindler</a:t>
            </a:r>
            <a:r>
              <a:rPr lang="en-AU" sz="2000" baseline="30000" dirty="0"/>
              <a:t>1</a:t>
            </a:r>
            <a:r>
              <a:rPr lang="en-AU" sz="2000" dirty="0"/>
              <a:t>, Val Spikmans</a:t>
            </a:r>
            <a:r>
              <a:rPr lang="en-AU" sz="2000" baseline="30000" dirty="0"/>
              <a:t>2</a:t>
            </a:r>
            <a:r>
              <a:rPr lang="en-AU" sz="2000" dirty="0"/>
              <a:t>, Chris Lennard</a:t>
            </a:r>
            <a:r>
              <a:rPr lang="en-AU" sz="2000" baseline="30000" dirty="0"/>
              <a:t>2</a:t>
            </a:r>
            <a:r>
              <a:rPr lang="en-AU" sz="2000" dirty="0"/>
              <a:t>, Claude Roux</a:t>
            </a:r>
            <a:r>
              <a:rPr lang="en-AU" sz="2000" baseline="30000" dirty="0"/>
              <a:t>1</a:t>
            </a:r>
          </a:p>
          <a:p>
            <a:r>
              <a:rPr lang="en-AU" sz="1800" b="0" dirty="0"/>
              <a:t>Centre for Forensic Science, University of Technology Sydney, Broadway NSW</a:t>
            </a:r>
          </a:p>
          <a:p>
            <a:pPr>
              <a:spcBef>
                <a:spcPts val="0"/>
              </a:spcBef>
            </a:pPr>
            <a:r>
              <a:rPr lang="en-AU" sz="1800" b="0" dirty="0"/>
              <a:t>School of Science &amp; Health, Western Sydney University, Richmond, NSW</a:t>
            </a:r>
            <a:endParaRPr lang="en-AU" sz="1800" b="0" dirty="0">
              <a:solidFill>
                <a:schemeClr val="accent2"/>
              </a:solidFill>
            </a:endParaRPr>
          </a:p>
        </p:txBody>
      </p:sp>
    </p:spTree>
    <p:extLst>
      <p:ext uri="{BB962C8B-B14F-4D97-AF65-F5344CB8AC3E}">
        <p14:creationId xmlns:p14="http://schemas.microsoft.com/office/powerpoint/2010/main" val="35861089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30930DD-D772-4B4F-804C-C8072F487676}"/>
              </a:ext>
            </a:extLst>
          </p:cNvPr>
          <p:cNvSpPr>
            <a:spLocks noGrp="1"/>
          </p:cNvSpPr>
          <p:nvPr>
            <p:ph idx="1"/>
          </p:nvPr>
        </p:nvSpPr>
        <p:spPr>
          <a:xfrm>
            <a:off x="838200" y="2029990"/>
            <a:ext cx="5513643" cy="4351338"/>
          </a:xfrm>
        </p:spPr>
        <p:txBody>
          <a:bodyPr/>
          <a:lstStyle/>
          <a:p>
            <a:r>
              <a:rPr lang="en-AU" dirty="0"/>
              <a:t>Triad of ideal properties</a:t>
            </a:r>
          </a:p>
          <a:p>
            <a:pPr marL="449263" indent="0">
              <a:buNone/>
            </a:pPr>
            <a:r>
              <a:rPr lang="en-AU" dirty="0"/>
              <a:t> </a:t>
            </a:r>
            <a:r>
              <a:rPr lang="en-AU" dirty="0">
                <a:sym typeface="Wingdings" panose="05000000000000000000" pitchFamily="2" charset="2"/>
              </a:rPr>
              <a:t> </a:t>
            </a:r>
            <a:r>
              <a:rPr lang="en-AU" dirty="0"/>
              <a:t>theoretical specificity and high signal</a:t>
            </a:r>
          </a:p>
          <a:p>
            <a:r>
              <a:rPr lang="en-AU" dirty="0"/>
              <a:t>Proof-of-concept studies </a:t>
            </a:r>
            <a:r>
              <a:rPr lang="en-AU" dirty="0">
                <a:sym typeface="Wingdings" panose="05000000000000000000" pitchFamily="2" charset="2"/>
              </a:rPr>
              <a:t> potential for detection</a:t>
            </a:r>
            <a:endParaRPr lang="en-AU" dirty="0"/>
          </a:p>
        </p:txBody>
      </p:sp>
      <p:sp>
        <p:nvSpPr>
          <p:cNvPr id="3" name="Title 2">
            <a:extLst>
              <a:ext uri="{FF2B5EF4-FFF2-40B4-BE49-F238E27FC236}">
                <a16:creationId xmlns:a16="http://schemas.microsoft.com/office/drawing/2014/main" id="{61EAD777-CDE6-4B69-81FE-73F43637937F}"/>
              </a:ext>
            </a:extLst>
          </p:cNvPr>
          <p:cNvSpPr>
            <a:spLocks noGrp="1"/>
          </p:cNvSpPr>
          <p:nvPr>
            <p:ph type="title"/>
          </p:nvPr>
        </p:nvSpPr>
        <p:spPr/>
        <p:txBody>
          <a:bodyPr/>
          <a:lstStyle/>
          <a:p>
            <a:r>
              <a:rPr lang="en-AU" dirty="0"/>
              <a:t>Silicon oxide nanoparticles</a:t>
            </a:r>
          </a:p>
        </p:txBody>
      </p:sp>
      <p:pic>
        <p:nvPicPr>
          <p:cNvPr id="4" name="Picture 2" descr="G:\Work\Archives UNIL\These 2008-2013\Manuscrit thèse\Images thèse 300dpi\Fig-3-1_300.jpg">
            <a:extLst>
              <a:ext uri="{FF2B5EF4-FFF2-40B4-BE49-F238E27FC236}">
                <a16:creationId xmlns:a16="http://schemas.microsoft.com/office/drawing/2014/main" id="{41D2A649-829A-4508-B863-0247D0B35A5E}"/>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351843" y="1988840"/>
            <a:ext cx="5840157" cy="4351338"/>
          </a:xfrm>
          <a:prstGeom prst="rect">
            <a:avLst/>
          </a:prstGeom>
          <a:noFill/>
          <a:extLst>
            <a:ext uri="{909E8E84-426E-40DD-AFC4-6F175D3DCCD1}">
              <a14:hiddenFill xmlns:a14="http://schemas.microsoft.com/office/drawing/2010/main">
                <a:solidFill>
                  <a:srgbClr val="FFFFFF"/>
                </a:solidFill>
              </a14:hiddenFill>
            </a:ext>
          </a:extLst>
        </p:spPr>
      </p:pic>
      <p:sp>
        <p:nvSpPr>
          <p:cNvPr id="5" name="Text Box 9">
            <a:extLst>
              <a:ext uri="{FF2B5EF4-FFF2-40B4-BE49-F238E27FC236}">
                <a16:creationId xmlns:a16="http://schemas.microsoft.com/office/drawing/2014/main" id="{6CE2B9D4-32C3-483A-97DA-9F5DFBA6214B}"/>
              </a:ext>
            </a:extLst>
          </p:cNvPr>
          <p:cNvSpPr txBox="1">
            <a:spLocks noChangeArrowheads="1"/>
          </p:cNvSpPr>
          <p:nvPr/>
        </p:nvSpPr>
        <p:spPr bwMode="auto">
          <a:xfrm>
            <a:off x="6443760" y="4691529"/>
            <a:ext cx="381642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fr-FR" altLang="en-US" sz="1200" dirty="0">
                <a:latin typeface="Arial" panose="020B0604020202020204" pitchFamily="34" charset="0"/>
                <a:cs typeface="Arial" panose="020B0604020202020204" pitchFamily="34" charset="0"/>
              </a:rPr>
              <a:t>Bécue A., Moret S. </a:t>
            </a:r>
            <a:r>
              <a:rPr lang="fr-FR" altLang="en-US" sz="1200" i="1" dirty="0">
                <a:latin typeface="Arial" panose="020B0604020202020204" pitchFamily="34" charset="0"/>
                <a:cs typeface="Arial" panose="020B0604020202020204" pitchFamily="34" charset="0"/>
              </a:rPr>
              <a:t>et al</a:t>
            </a:r>
            <a:r>
              <a:rPr lang="fr-FR" altLang="en-US" sz="1200" dirty="0">
                <a:latin typeface="Arial" panose="020B0604020202020204" pitchFamily="34" charset="0"/>
                <a:cs typeface="Arial" panose="020B0604020202020204" pitchFamily="34" charset="0"/>
              </a:rPr>
              <a:t>., </a:t>
            </a:r>
            <a:r>
              <a:rPr lang="fr-FR" altLang="en-US" sz="1200" dirty="0" err="1">
                <a:latin typeface="Arial" panose="020B0604020202020204" pitchFamily="34" charset="0"/>
                <a:cs typeface="Arial" panose="020B0604020202020204" pitchFamily="34" charset="0"/>
              </a:rPr>
              <a:t>Biotechnics</a:t>
            </a:r>
            <a:r>
              <a:rPr lang="fr-FR" altLang="en-US" sz="1200" dirty="0">
                <a:latin typeface="Arial" panose="020B0604020202020204" pitchFamily="34" charset="0"/>
                <a:cs typeface="Arial" panose="020B0604020202020204" pitchFamily="34" charset="0"/>
              </a:rPr>
              <a:t> &amp; </a:t>
            </a:r>
            <a:r>
              <a:rPr lang="fr-FR" altLang="en-US" sz="1200" dirty="0" err="1">
                <a:latin typeface="Arial" panose="020B0604020202020204" pitchFamily="34" charset="0"/>
                <a:cs typeface="Arial" panose="020B0604020202020204" pitchFamily="34" charset="0"/>
              </a:rPr>
              <a:t>Histochemistry</a:t>
            </a:r>
            <a:r>
              <a:rPr lang="fr-FR" altLang="en-US" sz="1200" dirty="0">
                <a:latin typeface="Arial" panose="020B0604020202020204" pitchFamily="34" charset="0"/>
                <a:cs typeface="Arial" panose="020B0604020202020204" pitchFamily="34" charset="0"/>
              </a:rPr>
              <a:t>, 86, 140-160, 2011.</a:t>
            </a:r>
          </a:p>
        </p:txBody>
      </p:sp>
      <p:sp>
        <p:nvSpPr>
          <p:cNvPr id="7" name="Rectangle 6">
            <a:extLst>
              <a:ext uri="{FF2B5EF4-FFF2-40B4-BE49-F238E27FC236}">
                <a16:creationId xmlns:a16="http://schemas.microsoft.com/office/drawing/2014/main" id="{402F56CF-03BE-47A8-B8C3-0649BBE4EDE0}"/>
              </a:ext>
            </a:extLst>
          </p:cNvPr>
          <p:cNvSpPr/>
          <p:nvPr/>
        </p:nvSpPr>
        <p:spPr>
          <a:xfrm>
            <a:off x="59728" y="6054387"/>
            <a:ext cx="9276632" cy="830997"/>
          </a:xfrm>
          <a:prstGeom prst="rect">
            <a:avLst/>
          </a:prstGeom>
        </p:spPr>
        <p:txBody>
          <a:bodyPr wrap="square">
            <a:spAutoFit/>
          </a:bodyPr>
          <a:lstStyle/>
          <a:p>
            <a:r>
              <a:rPr lang="en-AU" sz="1200" dirty="0">
                <a:latin typeface="Arial" panose="020B0604020202020204" pitchFamily="34" charset="0"/>
                <a:ea typeface="Gotham Narrow Book" charset="0"/>
                <a:cs typeface="Arial" panose="020B0604020202020204" pitchFamily="34" charset="0"/>
              </a:rPr>
              <a:t>S. Moret, A. </a:t>
            </a:r>
            <a:r>
              <a:rPr lang="en-AU" sz="1200" dirty="0" err="1">
                <a:latin typeface="Arial" panose="020B0604020202020204" pitchFamily="34" charset="0"/>
                <a:ea typeface="Gotham Narrow Book" charset="0"/>
                <a:cs typeface="Arial" panose="020B0604020202020204" pitchFamily="34" charset="0"/>
              </a:rPr>
              <a:t>Bécue</a:t>
            </a:r>
            <a:r>
              <a:rPr lang="en-AU" sz="1200" dirty="0">
                <a:latin typeface="Arial" panose="020B0604020202020204" pitchFamily="34" charset="0"/>
                <a:ea typeface="Gotham Narrow Book" charset="0"/>
                <a:cs typeface="Arial" panose="020B0604020202020204" pitchFamily="34" charset="0"/>
              </a:rPr>
              <a:t>, C. Champod, 2014, </a:t>
            </a:r>
            <a:r>
              <a:rPr lang="en-AU" sz="1200" i="1" dirty="0">
                <a:latin typeface="Arial" panose="020B0604020202020204" pitchFamily="34" charset="0"/>
                <a:ea typeface="Gotham Narrow Book" charset="0"/>
                <a:cs typeface="Arial" panose="020B0604020202020204" pitchFamily="34" charset="0"/>
              </a:rPr>
              <a:t>Nanotechnology</a:t>
            </a:r>
            <a:r>
              <a:rPr lang="en-AU" sz="1200" dirty="0">
                <a:latin typeface="Arial" panose="020B0604020202020204" pitchFamily="34" charset="0"/>
                <a:ea typeface="Gotham Narrow Book" charset="0"/>
                <a:cs typeface="Arial" panose="020B0604020202020204" pitchFamily="34" charset="0"/>
              </a:rPr>
              <a:t>, 25(42),</a:t>
            </a:r>
            <a:r>
              <a:rPr lang="en-AU" sz="1200" b="1" dirty="0">
                <a:latin typeface="Arial" panose="020B0604020202020204" pitchFamily="34" charset="0"/>
                <a:ea typeface="Gotham Narrow Book" charset="0"/>
                <a:cs typeface="Arial" panose="020B0604020202020204" pitchFamily="34" charset="0"/>
              </a:rPr>
              <a:t> </a:t>
            </a:r>
            <a:r>
              <a:rPr lang="en-AU" sz="1200" dirty="0">
                <a:latin typeface="Arial" panose="020B0604020202020204" pitchFamily="34" charset="0"/>
                <a:ea typeface="Gotham Narrow Book" charset="0"/>
                <a:cs typeface="Arial" panose="020B0604020202020204" pitchFamily="34" charset="0"/>
              </a:rPr>
              <a:t>p. 425502</a:t>
            </a:r>
          </a:p>
          <a:p>
            <a:r>
              <a:rPr lang="en-AU" sz="1200" dirty="0">
                <a:latin typeface="Arial" panose="020B0604020202020204" pitchFamily="34" charset="0"/>
                <a:ea typeface="Gotham Narrow Book" charset="0"/>
                <a:cs typeface="Arial" panose="020B0604020202020204" pitchFamily="34" charset="0"/>
              </a:rPr>
              <a:t>S. Moret, A. </a:t>
            </a:r>
            <a:r>
              <a:rPr lang="en-AU" sz="1200" dirty="0" err="1">
                <a:latin typeface="Arial" panose="020B0604020202020204" pitchFamily="34" charset="0"/>
                <a:ea typeface="Gotham Narrow Book" charset="0"/>
                <a:cs typeface="Arial" panose="020B0604020202020204" pitchFamily="34" charset="0"/>
              </a:rPr>
              <a:t>Bécue</a:t>
            </a:r>
            <a:r>
              <a:rPr lang="en-AU" sz="1200" dirty="0">
                <a:latin typeface="Arial" panose="020B0604020202020204" pitchFamily="34" charset="0"/>
                <a:ea typeface="Gotham Narrow Book" charset="0"/>
                <a:cs typeface="Arial" panose="020B0604020202020204" pitchFamily="34" charset="0"/>
              </a:rPr>
              <a:t>, &amp; C. Champod, 2016, </a:t>
            </a:r>
            <a:r>
              <a:rPr lang="en-AU" sz="1200" i="1" dirty="0">
                <a:latin typeface="Arial" panose="020B0604020202020204" pitchFamily="34" charset="0"/>
                <a:ea typeface="Gotham Narrow Book" charset="0"/>
                <a:cs typeface="Arial" panose="020B0604020202020204" pitchFamily="34" charset="0"/>
              </a:rPr>
              <a:t>Forensic Science International</a:t>
            </a:r>
            <a:r>
              <a:rPr lang="en-AU" sz="1200" dirty="0">
                <a:latin typeface="Arial" panose="020B0604020202020204" pitchFamily="34" charset="0"/>
                <a:ea typeface="Gotham Narrow Book" charset="0"/>
                <a:cs typeface="Arial" panose="020B0604020202020204" pitchFamily="34" charset="0"/>
              </a:rPr>
              <a:t>, 259, pp. 10-8</a:t>
            </a:r>
            <a:endParaRPr lang="en-AU" sz="1200" dirty="0">
              <a:latin typeface="Arial" panose="020B0604020202020204" pitchFamily="34" charset="0"/>
              <a:cs typeface="Arial" panose="020B0604020202020204" pitchFamily="34" charset="0"/>
            </a:endParaRPr>
          </a:p>
          <a:p>
            <a:r>
              <a:rPr lang="en-AU" sz="1200" dirty="0">
                <a:latin typeface="Arial" panose="020B0604020202020204" pitchFamily="34" charset="0"/>
                <a:cs typeface="Arial" panose="020B0604020202020204" pitchFamily="34" charset="0"/>
              </a:rPr>
              <a:t>F. </a:t>
            </a:r>
            <a:r>
              <a:rPr lang="en-AU" sz="1200" dirty="0" err="1">
                <a:latin typeface="Arial" panose="020B0604020202020204" pitchFamily="34" charset="0"/>
                <a:cs typeface="Arial" panose="020B0604020202020204" pitchFamily="34" charset="0"/>
              </a:rPr>
              <a:t>Kanodarwala</a:t>
            </a:r>
            <a:r>
              <a:rPr lang="en-AU" sz="1200" dirty="0">
                <a:latin typeface="Arial" panose="020B0604020202020204" pitchFamily="34" charset="0"/>
                <a:cs typeface="Arial" panose="020B0604020202020204" pitchFamily="34" charset="0"/>
              </a:rPr>
              <a:t>, S. Moret, X. Spindler, C. Lennard, C. Roux, 2019, </a:t>
            </a:r>
            <a:r>
              <a:rPr lang="en-AU" sz="1200" i="1" dirty="0">
                <a:latin typeface="Arial" panose="020B0604020202020204" pitchFamily="34" charset="0"/>
                <a:cs typeface="Arial" panose="020B0604020202020204" pitchFamily="34" charset="0"/>
              </a:rPr>
              <a:t>WIREs Forensic Science</a:t>
            </a:r>
            <a:r>
              <a:rPr lang="en-AU" sz="1200" dirty="0">
                <a:latin typeface="Arial" panose="020B0604020202020204" pitchFamily="34" charset="0"/>
                <a:cs typeface="Arial" panose="020B0604020202020204" pitchFamily="34" charset="0"/>
              </a:rPr>
              <a:t>, DOI: 10.1002/wfs2.1341</a:t>
            </a:r>
          </a:p>
          <a:p>
            <a:r>
              <a:rPr lang="en-AU" sz="1200" dirty="0">
                <a:latin typeface="Arial" panose="020B0604020202020204" pitchFamily="34" charset="0"/>
                <a:cs typeface="Arial" panose="020B0604020202020204" pitchFamily="34" charset="0"/>
              </a:rPr>
              <a:t>PL. Lee, F. </a:t>
            </a:r>
            <a:r>
              <a:rPr lang="en-AU" sz="1200" dirty="0" err="1">
                <a:latin typeface="Arial" panose="020B0604020202020204" pitchFamily="34" charset="0"/>
                <a:cs typeface="Arial" panose="020B0604020202020204" pitchFamily="34" charset="0"/>
              </a:rPr>
              <a:t>Kanodarwala</a:t>
            </a:r>
            <a:r>
              <a:rPr lang="en-AU" sz="1200" dirty="0">
                <a:latin typeface="Arial" panose="020B0604020202020204" pitchFamily="34" charset="0"/>
                <a:cs typeface="Arial" panose="020B0604020202020204" pitchFamily="34" charset="0"/>
              </a:rPr>
              <a:t>, C. Lennard, X. Spindler, V. </a:t>
            </a:r>
            <a:r>
              <a:rPr lang="en-AU" sz="1200" dirty="0" err="1">
                <a:latin typeface="Arial" panose="020B0604020202020204" pitchFamily="34" charset="0"/>
                <a:cs typeface="Arial" panose="020B0604020202020204" pitchFamily="34" charset="0"/>
              </a:rPr>
              <a:t>Spikmans</a:t>
            </a:r>
            <a:r>
              <a:rPr lang="en-AU" sz="1200" dirty="0">
                <a:latin typeface="Arial" panose="020B0604020202020204" pitchFamily="34" charset="0"/>
                <a:cs typeface="Arial" panose="020B0604020202020204" pitchFamily="34" charset="0"/>
              </a:rPr>
              <a:t>, C. Roux, S. Moret, </a:t>
            </a:r>
            <a:r>
              <a:rPr lang="en-AU" sz="1200" i="1" dirty="0">
                <a:latin typeface="Arial" panose="020B0604020202020204" pitchFamily="34" charset="0"/>
                <a:cs typeface="Arial" panose="020B0604020202020204" pitchFamily="34" charset="0"/>
              </a:rPr>
              <a:t>Forensic Science International, </a:t>
            </a:r>
            <a:r>
              <a:rPr lang="en-AU" sz="1200" dirty="0">
                <a:latin typeface="Arial" panose="020B0604020202020204" pitchFamily="34" charset="0"/>
                <a:cs typeface="Arial" panose="020B0604020202020204" pitchFamily="34" charset="0"/>
              </a:rPr>
              <a:t>294, pp. 103-112</a:t>
            </a:r>
          </a:p>
        </p:txBody>
      </p:sp>
      <p:sp>
        <p:nvSpPr>
          <p:cNvPr id="11" name="AutoShape 34">
            <a:extLst>
              <a:ext uri="{FF2B5EF4-FFF2-40B4-BE49-F238E27FC236}">
                <a16:creationId xmlns:a16="http://schemas.microsoft.com/office/drawing/2014/main" id="{4E120671-C141-4A3F-A967-EBFFEF8AE888}"/>
              </a:ext>
            </a:extLst>
          </p:cNvPr>
          <p:cNvSpPr>
            <a:spLocks noChangeArrowheads="1"/>
          </p:cNvSpPr>
          <p:nvPr/>
        </p:nvSpPr>
        <p:spPr bwMode="auto">
          <a:xfrm>
            <a:off x="4655840" y="4368344"/>
            <a:ext cx="707445" cy="379431"/>
          </a:xfrm>
          <a:prstGeom prst="leftArrow">
            <a:avLst>
              <a:gd name="adj1" fmla="val 61537"/>
              <a:gd name="adj2" fmla="val 49999"/>
            </a:avLst>
          </a:prstGeom>
          <a:gradFill rotWithShape="1">
            <a:gsLst>
              <a:gs pos="100000">
                <a:schemeClr val="bg1"/>
              </a:gs>
              <a:gs pos="50000">
                <a:srgbClr val="FC8004"/>
              </a:gs>
            </a:gsLst>
            <a:lin ang="0" scaled="1"/>
          </a:gradFill>
          <a:ln w="9525">
            <a:noFill/>
            <a:miter lim="800000"/>
            <a:headEnd/>
            <a:tailEnd/>
          </a:ln>
        </p:spPr>
        <p:txBody>
          <a:bodyPr wrap="none" anchor="ctr" anchorCtr="1"/>
          <a:lstStyle/>
          <a:p>
            <a:pPr algn="ctr"/>
            <a:r>
              <a:rPr lang="en-GB" sz="1300" b="1" dirty="0"/>
              <a:t>SiO</a:t>
            </a:r>
            <a:r>
              <a:rPr lang="en-GB" sz="1300" b="1" baseline="-25000" dirty="0"/>
              <a:t>2</a:t>
            </a:r>
            <a:r>
              <a:rPr lang="en-GB" sz="1300" b="1" dirty="0"/>
              <a:t>  </a:t>
            </a:r>
          </a:p>
        </p:txBody>
      </p:sp>
      <p:sp>
        <p:nvSpPr>
          <p:cNvPr id="12" name="AutoShape 35">
            <a:extLst>
              <a:ext uri="{FF2B5EF4-FFF2-40B4-BE49-F238E27FC236}">
                <a16:creationId xmlns:a16="http://schemas.microsoft.com/office/drawing/2014/main" id="{1D5CDDD6-2B53-417B-A859-990764A674AD}"/>
              </a:ext>
            </a:extLst>
          </p:cNvPr>
          <p:cNvSpPr>
            <a:spLocks noChangeArrowheads="1"/>
          </p:cNvSpPr>
          <p:nvPr/>
        </p:nvSpPr>
        <p:spPr bwMode="auto">
          <a:xfrm flipH="1">
            <a:off x="5250145" y="4662013"/>
            <a:ext cx="707445" cy="379431"/>
          </a:xfrm>
          <a:prstGeom prst="leftArrow">
            <a:avLst>
              <a:gd name="adj1" fmla="val 61537"/>
              <a:gd name="adj2" fmla="val 49999"/>
            </a:avLst>
          </a:prstGeom>
          <a:gradFill rotWithShape="1">
            <a:gsLst>
              <a:gs pos="50000">
                <a:srgbClr val="FFFF00"/>
              </a:gs>
              <a:gs pos="100000">
                <a:schemeClr val="bg1"/>
              </a:gs>
            </a:gsLst>
            <a:lin ang="0" scaled="1"/>
          </a:gradFill>
          <a:ln w="9525">
            <a:noFill/>
            <a:miter lim="800000"/>
            <a:headEnd/>
            <a:tailEnd/>
          </a:ln>
        </p:spPr>
        <p:txBody>
          <a:bodyPr wrap="none" anchor="ctr"/>
          <a:lstStyle/>
          <a:p>
            <a:r>
              <a:rPr lang="en-GB" sz="1300" b="1" dirty="0"/>
              <a:t>  CA</a:t>
            </a:r>
          </a:p>
        </p:txBody>
      </p:sp>
      <p:sp>
        <p:nvSpPr>
          <p:cNvPr id="13" name="Line 36">
            <a:extLst>
              <a:ext uri="{FF2B5EF4-FFF2-40B4-BE49-F238E27FC236}">
                <a16:creationId xmlns:a16="http://schemas.microsoft.com/office/drawing/2014/main" id="{16224AD4-2DCE-452B-B945-D62F36174C31}"/>
              </a:ext>
            </a:extLst>
          </p:cNvPr>
          <p:cNvSpPr>
            <a:spLocks noChangeShapeType="1"/>
          </p:cNvSpPr>
          <p:nvPr/>
        </p:nvSpPr>
        <p:spPr bwMode="auto">
          <a:xfrm>
            <a:off x="5306065" y="4380039"/>
            <a:ext cx="0" cy="648411"/>
          </a:xfrm>
          <a:prstGeom prst="line">
            <a:avLst/>
          </a:prstGeom>
          <a:noFill/>
          <a:ln w="25400">
            <a:solidFill>
              <a:schemeClr val="tx1"/>
            </a:solidFill>
            <a:prstDash val="sysDot"/>
            <a:round/>
            <a:headEnd/>
            <a:tailEnd/>
          </a:ln>
        </p:spPr>
        <p:txBody>
          <a:bodyPr/>
          <a:lstStyle/>
          <a:p>
            <a:endParaRPr lang="en-US">
              <a:ln>
                <a:solidFill>
                  <a:schemeClr val="bg1"/>
                </a:solidFill>
              </a:ln>
            </a:endParaRPr>
          </a:p>
        </p:txBody>
      </p:sp>
      <p:pic>
        <p:nvPicPr>
          <p:cNvPr id="14" name="Picture 22">
            <a:extLst>
              <a:ext uri="{FF2B5EF4-FFF2-40B4-BE49-F238E27FC236}">
                <a16:creationId xmlns:a16="http://schemas.microsoft.com/office/drawing/2014/main" id="{88D3A110-62E3-4D72-85DE-0C5803C847F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383708" y="4365103"/>
            <a:ext cx="1087141" cy="162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1">
            <a:extLst>
              <a:ext uri="{FF2B5EF4-FFF2-40B4-BE49-F238E27FC236}">
                <a16:creationId xmlns:a16="http://schemas.microsoft.com/office/drawing/2014/main" id="{9D91EEAB-4D4F-4D4D-B5E5-800A1180F0CF}"/>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264443" y="4365104"/>
            <a:ext cx="1087141" cy="162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5">
            <a:extLst>
              <a:ext uri="{FF2B5EF4-FFF2-40B4-BE49-F238E27FC236}">
                <a16:creationId xmlns:a16="http://schemas.microsoft.com/office/drawing/2014/main" id="{8919DC6E-7C82-4037-8025-35F8FBFDAD5D}"/>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503712" y="4365102"/>
            <a:ext cx="1087141" cy="162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60731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11" grpId="0" animBg="1"/>
      <p:bldP spid="12" grpId="0" animBg="1"/>
      <p:bldP spid="1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589EC059-7088-4E35-8D53-908ECFB669DA}"/>
              </a:ext>
            </a:extLst>
          </p:cNvPr>
          <p:cNvSpPr>
            <a:spLocks noGrp="1"/>
          </p:cNvSpPr>
          <p:nvPr>
            <p:ph idx="1"/>
          </p:nvPr>
        </p:nvSpPr>
        <p:spPr/>
        <p:txBody>
          <a:bodyPr anchor="ctr">
            <a:normAutofit/>
          </a:bodyPr>
          <a:lstStyle/>
          <a:p>
            <a:pPr>
              <a:spcAft>
                <a:spcPts val="1200"/>
              </a:spcAft>
            </a:pPr>
            <a:r>
              <a:rPr lang="en-AU" dirty="0"/>
              <a:t>Not yet suitable for casework</a:t>
            </a:r>
          </a:p>
          <a:p>
            <a:pPr>
              <a:spcAft>
                <a:spcPts val="1200"/>
              </a:spcAft>
            </a:pPr>
            <a:r>
              <a:rPr lang="en-AU" dirty="0"/>
              <a:t>Optimisation required:</a:t>
            </a:r>
          </a:p>
          <a:p>
            <a:pPr lvl="1">
              <a:spcAft>
                <a:spcPts val="1200"/>
              </a:spcAft>
            </a:pPr>
            <a:r>
              <a:rPr lang="en-AU" dirty="0"/>
              <a:t>Simplify synthesis</a:t>
            </a:r>
          </a:p>
          <a:p>
            <a:pPr lvl="1">
              <a:spcAft>
                <a:spcPts val="1200"/>
              </a:spcAft>
            </a:pPr>
            <a:r>
              <a:rPr lang="en-AU" dirty="0"/>
              <a:t>Broaden optical ‘tool kit’</a:t>
            </a:r>
          </a:p>
          <a:p>
            <a:pPr lvl="1">
              <a:spcAft>
                <a:spcPts val="1200"/>
              </a:spcAft>
            </a:pPr>
            <a:r>
              <a:rPr lang="en-AU" dirty="0"/>
              <a:t>Improve interaction with </a:t>
            </a:r>
            <a:r>
              <a:rPr lang="en-AU" dirty="0" err="1"/>
              <a:t>fingermarks</a:t>
            </a:r>
            <a:endParaRPr lang="en-AU" dirty="0"/>
          </a:p>
          <a:p>
            <a:pPr lvl="1">
              <a:spcAft>
                <a:spcPts val="1200"/>
              </a:spcAft>
            </a:pPr>
            <a:r>
              <a:rPr lang="en-AU" dirty="0"/>
              <a:t>Simplify application</a:t>
            </a:r>
          </a:p>
          <a:p>
            <a:pPr lvl="1"/>
            <a:r>
              <a:rPr lang="en-AU" dirty="0"/>
              <a:t>Sequencing with routine techniques</a:t>
            </a:r>
          </a:p>
        </p:txBody>
      </p:sp>
      <p:sp>
        <p:nvSpPr>
          <p:cNvPr id="3" name="Title 2">
            <a:extLst>
              <a:ext uri="{FF2B5EF4-FFF2-40B4-BE49-F238E27FC236}">
                <a16:creationId xmlns:a16="http://schemas.microsoft.com/office/drawing/2014/main" id="{B0B5F56A-52D3-42B2-9BD8-4020D69181A1}"/>
              </a:ext>
            </a:extLst>
          </p:cNvPr>
          <p:cNvSpPr>
            <a:spLocks noGrp="1"/>
          </p:cNvSpPr>
          <p:nvPr>
            <p:ph type="title"/>
          </p:nvPr>
        </p:nvSpPr>
        <p:spPr/>
        <p:txBody>
          <a:bodyPr/>
          <a:lstStyle/>
          <a:p>
            <a:r>
              <a:rPr lang="en-AU" dirty="0"/>
              <a:t>State of play: 2017</a:t>
            </a:r>
          </a:p>
        </p:txBody>
      </p:sp>
    </p:spTree>
    <p:extLst>
      <p:ext uri="{BB962C8B-B14F-4D97-AF65-F5344CB8AC3E}">
        <p14:creationId xmlns:p14="http://schemas.microsoft.com/office/powerpoint/2010/main" val="3629322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p:cTn id="6" dur="1000"/>
                                        <p:tgtEl>
                                          <p:spTgt spid="4">
                                            <p:txEl>
                                              <p:pRg st="2" end="2"/>
                                            </p:txEl>
                                          </p:spTgt>
                                        </p:tgtEl>
                                        <p:attrNameLst>
                                          <p:attrName>style.opacity</p:attrName>
                                        </p:attrNameLst>
                                      </p:cBhvr>
                                      <p:to>
                                        <p:strVal val="0.25"/>
                                      </p:to>
                                    </p:set>
                                    <p:animEffect filter="image" prLst="opacity: 0.25">
                                      <p:cBhvr rctx="IE">
                                        <p:cTn id="7" dur="1000"/>
                                        <p:tgtEl>
                                          <p:spTgt spid="4">
                                            <p:txEl>
                                              <p:pRg st="2" end="2"/>
                                            </p:txEl>
                                          </p:spTgt>
                                        </p:tgtEl>
                                      </p:cBhvr>
                                    </p:animEffect>
                                  </p:childTnLst>
                                </p:cTn>
                              </p:par>
                              <p:par>
                                <p:cTn id="8" presetID="9" presetClass="emph" presetSubtype="0" nodeType="withEffect">
                                  <p:stCondLst>
                                    <p:cond delay="0"/>
                                  </p:stCondLst>
                                  <p:childTnLst>
                                    <p:set>
                                      <p:cBhvr>
                                        <p:cTn id="9" dur="1000"/>
                                        <p:tgtEl>
                                          <p:spTgt spid="4">
                                            <p:txEl>
                                              <p:pRg st="6" end="6"/>
                                            </p:txEl>
                                          </p:spTgt>
                                        </p:tgtEl>
                                        <p:attrNameLst>
                                          <p:attrName>style.opacity</p:attrName>
                                        </p:attrNameLst>
                                      </p:cBhvr>
                                      <p:to>
                                        <p:strVal val="0.25"/>
                                      </p:to>
                                    </p:set>
                                    <p:animEffect filter="image" prLst="opacity: 0.25">
                                      <p:cBhvr rctx="IE">
                                        <p:cTn id="10" dur="10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8B3B33B-BE28-4DB8-BC7F-54AD8A4FA6A9}"/>
              </a:ext>
            </a:extLst>
          </p:cNvPr>
          <p:cNvSpPr>
            <a:spLocks noGrp="1"/>
          </p:cNvSpPr>
          <p:nvPr>
            <p:ph type="title"/>
          </p:nvPr>
        </p:nvSpPr>
        <p:spPr/>
        <p:txBody>
          <a:bodyPr/>
          <a:lstStyle/>
          <a:p>
            <a:r>
              <a:rPr lang="en-AU" dirty="0"/>
              <a:t>Improving interaction with </a:t>
            </a:r>
            <a:r>
              <a:rPr lang="en-AU" dirty="0" err="1"/>
              <a:t>fingermarks</a:t>
            </a:r>
            <a:r>
              <a:rPr lang="en-AU" dirty="0"/>
              <a:t> </a:t>
            </a:r>
          </a:p>
        </p:txBody>
      </p:sp>
      <p:sp>
        <p:nvSpPr>
          <p:cNvPr id="12" name="Text Placeholder 11">
            <a:extLst>
              <a:ext uri="{FF2B5EF4-FFF2-40B4-BE49-F238E27FC236}">
                <a16:creationId xmlns:a16="http://schemas.microsoft.com/office/drawing/2014/main" id="{CEEA4E88-8B5F-4B9A-B329-7B6CC7C9CA7F}"/>
              </a:ext>
            </a:extLst>
          </p:cNvPr>
          <p:cNvSpPr>
            <a:spLocks noGrp="1"/>
          </p:cNvSpPr>
          <p:nvPr>
            <p:ph type="body" idx="1"/>
          </p:nvPr>
        </p:nvSpPr>
        <p:spPr/>
        <p:txBody>
          <a:bodyPr/>
          <a:lstStyle/>
          <a:p>
            <a:endParaRPr lang="en-AU"/>
          </a:p>
        </p:txBody>
      </p:sp>
    </p:spTree>
    <p:extLst>
      <p:ext uri="{BB962C8B-B14F-4D97-AF65-F5344CB8AC3E}">
        <p14:creationId xmlns:p14="http://schemas.microsoft.com/office/powerpoint/2010/main" val="906175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E12FC596-33B6-4ABC-BF55-9F19FC08B3D3}"/>
              </a:ext>
            </a:extLst>
          </p:cNvPr>
          <p:cNvSpPr/>
          <p:nvPr/>
        </p:nvSpPr>
        <p:spPr>
          <a:xfrm>
            <a:off x="9297348" y="6598901"/>
            <a:ext cx="2808312" cy="2590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Content Placeholder 1">
            <a:extLst>
              <a:ext uri="{FF2B5EF4-FFF2-40B4-BE49-F238E27FC236}">
                <a16:creationId xmlns:a16="http://schemas.microsoft.com/office/drawing/2014/main" id="{888BC7F7-94F5-4744-89AC-1679226EB12E}"/>
              </a:ext>
            </a:extLst>
          </p:cNvPr>
          <p:cNvSpPr>
            <a:spLocks noGrp="1"/>
          </p:cNvSpPr>
          <p:nvPr>
            <p:ph idx="1"/>
          </p:nvPr>
        </p:nvSpPr>
        <p:spPr>
          <a:xfrm>
            <a:off x="838200" y="4148730"/>
            <a:ext cx="10515600" cy="2232598"/>
          </a:xfrm>
        </p:spPr>
        <p:txBody>
          <a:bodyPr/>
          <a:lstStyle/>
          <a:p>
            <a:r>
              <a:rPr lang="en-AU" dirty="0"/>
              <a:t>Original formulation: 50% dilution of as-synthesised dispersion</a:t>
            </a:r>
          </a:p>
        </p:txBody>
      </p:sp>
      <p:sp>
        <p:nvSpPr>
          <p:cNvPr id="3" name="Title 2">
            <a:extLst>
              <a:ext uri="{FF2B5EF4-FFF2-40B4-BE49-F238E27FC236}">
                <a16:creationId xmlns:a16="http://schemas.microsoft.com/office/drawing/2014/main" id="{90B76E45-01DF-4049-8D08-3DEFE7A961BC}"/>
              </a:ext>
            </a:extLst>
          </p:cNvPr>
          <p:cNvSpPr>
            <a:spLocks noGrp="1"/>
          </p:cNvSpPr>
          <p:nvPr>
            <p:ph type="title"/>
          </p:nvPr>
        </p:nvSpPr>
        <p:spPr/>
        <p:txBody>
          <a:bodyPr/>
          <a:lstStyle/>
          <a:p>
            <a:r>
              <a:rPr lang="en-AU" dirty="0"/>
              <a:t>Optimisation</a:t>
            </a:r>
          </a:p>
        </p:txBody>
      </p:sp>
      <p:grpSp>
        <p:nvGrpSpPr>
          <p:cNvPr id="26" name="Group 25">
            <a:extLst>
              <a:ext uri="{FF2B5EF4-FFF2-40B4-BE49-F238E27FC236}">
                <a16:creationId xmlns:a16="http://schemas.microsoft.com/office/drawing/2014/main" id="{564094CF-A6DF-48F8-9516-775887BFB9F3}"/>
              </a:ext>
            </a:extLst>
          </p:cNvPr>
          <p:cNvGrpSpPr/>
          <p:nvPr/>
        </p:nvGrpSpPr>
        <p:grpSpPr>
          <a:xfrm>
            <a:off x="2410877" y="1855267"/>
            <a:ext cx="7370246" cy="2034319"/>
            <a:chOff x="3231916" y="1729888"/>
            <a:chExt cx="7370246" cy="2034319"/>
          </a:xfrm>
        </p:grpSpPr>
        <p:grpSp>
          <p:nvGrpSpPr>
            <p:cNvPr id="15" name="Group 14">
              <a:extLst>
                <a:ext uri="{FF2B5EF4-FFF2-40B4-BE49-F238E27FC236}">
                  <a16:creationId xmlns:a16="http://schemas.microsoft.com/office/drawing/2014/main" id="{1D23B496-623A-42ED-A758-106EA1380430}"/>
                </a:ext>
              </a:extLst>
            </p:cNvPr>
            <p:cNvGrpSpPr/>
            <p:nvPr/>
          </p:nvGrpSpPr>
          <p:grpSpPr>
            <a:xfrm>
              <a:off x="5415159" y="1729888"/>
              <a:ext cx="3003759" cy="2034319"/>
              <a:chOff x="6451599" y="2566778"/>
              <a:chExt cx="1913813" cy="1296144"/>
            </a:xfrm>
          </p:grpSpPr>
          <p:pic>
            <p:nvPicPr>
              <p:cNvPr id="16" name="Picture 15">
                <a:extLst>
                  <a:ext uri="{FF2B5EF4-FFF2-40B4-BE49-F238E27FC236}">
                    <a16:creationId xmlns:a16="http://schemas.microsoft.com/office/drawing/2014/main" id="{A4CEF155-63FA-46CF-BD98-FFF2B7C0A97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51599" y="2566778"/>
                <a:ext cx="1913813" cy="1296144"/>
              </a:xfrm>
              <a:prstGeom prst="rect">
                <a:avLst/>
              </a:prstGeom>
            </p:spPr>
          </p:pic>
          <p:sp>
            <p:nvSpPr>
              <p:cNvPr id="17" name="TextBox 16">
                <a:extLst>
                  <a:ext uri="{FF2B5EF4-FFF2-40B4-BE49-F238E27FC236}">
                    <a16:creationId xmlns:a16="http://schemas.microsoft.com/office/drawing/2014/main" id="{1C490CFA-DABD-488B-928D-74E31CC78710}"/>
                  </a:ext>
                </a:extLst>
              </p:cNvPr>
              <p:cNvSpPr txBox="1"/>
              <p:nvPr/>
            </p:nvSpPr>
            <p:spPr>
              <a:xfrm>
                <a:off x="6685409" y="2640008"/>
                <a:ext cx="1450701" cy="1090378"/>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AU" sz="1800" b="0" i="0" u="none" strike="noStrike" kern="1200" cap="none" spc="0" normalizeH="0" baseline="0" noProof="0" dirty="0">
                    <a:ln>
                      <a:noFill/>
                    </a:ln>
                    <a:solidFill>
                      <a:srgbClr val="000000"/>
                    </a:solidFill>
                    <a:effectLst/>
                    <a:uLnTx/>
                    <a:uFillTx/>
                    <a:latin typeface="Calibri" panose="020F0502020204030204"/>
                    <a:ea typeface="+mn-ea"/>
                    <a:cs typeface="+mn-cs"/>
                  </a:rPr>
                  <a:t>SiO</a:t>
                </a:r>
                <a:r>
                  <a:rPr kumimoji="0" lang="en-AU" sz="1800" b="0" i="0" u="none" strike="noStrike" kern="1200" cap="none" spc="0" normalizeH="0" baseline="-25000" noProof="0" dirty="0">
                    <a:ln>
                      <a:noFill/>
                    </a:ln>
                    <a:solidFill>
                      <a:srgbClr val="000000"/>
                    </a:solidFill>
                    <a:effectLst/>
                    <a:uLnTx/>
                    <a:uFillTx/>
                    <a:latin typeface="Calibri" panose="020F0502020204030204"/>
                    <a:ea typeface="+mn-ea"/>
                    <a:cs typeface="+mn-cs"/>
                  </a:rPr>
                  <a:t>2</a:t>
                </a:r>
                <a:r>
                  <a:rPr kumimoji="0" lang="en-AU" sz="1800" b="0" i="0" u="none" strike="noStrike" kern="1200" cap="none" spc="0" normalizeH="0" baseline="0" noProof="0" dirty="0">
                    <a:ln>
                      <a:noFill/>
                    </a:ln>
                    <a:solidFill>
                      <a:srgbClr val="000000"/>
                    </a:solidFill>
                    <a:effectLst/>
                    <a:uLnTx/>
                    <a:uFillTx/>
                    <a:latin typeface="Calibri" panose="020F0502020204030204"/>
                    <a:ea typeface="+mn-ea"/>
                    <a:cs typeface="+mn-cs"/>
                  </a:rPr>
                  <a:t> NPs</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AU" sz="1800" b="0" i="0" u="none" strike="noStrike" kern="1200" cap="none" spc="0" normalizeH="0" baseline="0" noProof="0" dirty="0">
                    <a:ln>
                      <a:noFill/>
                    </a:ln>
                    <a:solidFill>
                      <a:srgbClr val="000000"/>
                    </a:solidFill>
                    <a:effectLst/>
                    <a:uLnTx/>
                    <a:uFillTx/>
                    <a:latin typeface="Calibri" panose="020F0502020204030204"/>
                    <a:ea typeface="+mn-ea"/>
                    <a:cs typeface="+mn-cs"/>
                  </a:rPr>
                  <a:t>2.5 mg/mL</a:t>
                </a:r>
                <a:endParaRPr kumimoji="0" lang="en-AU" sz="1800" b="0" i="0" u="none" strike="noStrike" kern="1200" cap="none" spc="0" normalizeH="0" baseline="-25000" noProof="0" dirty="0">
                  <a:ln>
                    <a:noFill/>
                  </a:ln>
                  <a:solidFill>
                    <a:srgbClr val="000000"/>
                  </a:solidFill>
                  <a:effectLst/>
                  <a:uLnTx/>
                  <a:uFillTx/>
                  <a:latin typeface="Calibri" panose="020F0502020204030204"/>
                  <a:ea typeface="+mn-ea"/>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AU" sz="1800" b="0" i="0" u="none" strike="noStrike" kern="1200" cap="none" spc="0" normalizeH="0" baseline="0" noProof="0" dirty="0">
                    <a:ln>
                      <a:noFill/>
                    </a:ln>
                    <a:solidFill>
                      <a:srgbClr val="000000"/>
                    </a:solidFill>
                    <a:effectLst/>
                    <a:uLnTx/>
                    <a:uFillTx/>
                    <a:latin typeface="Calibri" panose="020F0502020204030204"/>
                    <a:ea typeface="+mn-ea"/>
                    <a:cs typeface="+mn-cs"/>
                  </a:rPr>
                  <a:t>Room temperature</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AU" sz="1800" b="0" i="0" u="none" strike="noStrike" kern="1200" cap="none" spc="0" normalizeH="0" baseline="0" noProof="0" dirty="0">
                    <a:ln>
                      <a:noFill/>
                    </a:ln>
                    <a:solidFill>
                      <a:srgbClr val="000000"/>
                    </a:solidFill>
                    <a:effectLst/>
                    <a:uLnTx/>
                    <a:uFillTx/>
                    <a:latin typeface="Calibri" panose="020F0502020204030204"/>
                    <a:ea typeface="+mn-ea"/>
                    <a:cs typeface="+mn-cs"/>
                  </a:rPr>
                  <a:t>1 hour</a:t>
                </a:r>
              </a:p>
            </p:txBody>
          </p:sp>
        </p:grpSp>
        <p:sp>
          <p:nvSpPr>
            <p:cNvPr id="18" name="Right Arrow 14">
              <a:extLst>
                <a:ext uri="{FF2B5EF4-FFF2-40B4-BE49-F238E27FC236}">
                  <a16:creationId xmlns:a16="http://schemas.microsoft.com/office/drawing/2014/main" id="{F8B0F5FB-3C78-4071-92DD-47FFA51266E6}"/>
                </a:ext>
              </a:extLst>
            </p:cNvPr>
            <p:cNvSpPr/>
            <p:nvPr/>
          </p:nvSpPr>
          <p:spPr>
            <a:xfrm>
              <a:off x="5052198" y="2575088"/>
              <a:ext cx="359892" cy="364727"/>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nvGrpSpPr>
            <p:cNvPr id="19" name="Group 18">
              <a:extLst>
                <a:ext uri="{FF2B5EF4-FFF2-40B4-BE49-F238E27FC236}">
                  <a16:creationId xmlns:a16="http://schemas.microsoft.com/office/drawing/2014/main" id="{B143F559-98CE-4908-8561-F1C644B510CB}"/>
                </a:ext>
              </a:extLst>
            </p:cNvPr>
            <p:cNvGrpSpPr/>
            <p:nvPr/>
          </p:nvGrpSpPr>
          <p:grpSpPr>
            <a:xfrm>
              <a:off x="3231916" y="2145810"/>
              <a:ext cx="1813762" cy="1228384"/>
              <a:chOff x="3061933" y="2566778"/>
              <a:chExt cx="1913813" cy="1296144"/>
            </a:xfrm>
          </p:grpSpPr>
          <p:pic>
            <p:nvPicPr>
              <p:cNvPr id="20" name="Picture 19">
                <a:extLst>
                  <a:ext uri="{FF2B5EF4-FFF2-40B4-BE49-F238E27FC236}">
                    <a16:creationId xmlns:a16="http://schemas.microsoft.com/office/drawing/2014/main" id="{23AAA900-6183-4623-9C1D-106F56F39F2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061933" y="2566778"/>
                <a:ext cx="1913813" cy="1296144"/>
              </a:xfrm>
              <a:prstGeom prst="rect">
                <a:avLst/>
              </a:prstGeom>
            </p:spPr>
          </p:pic>
          <p:sp>
            <p:nvSpPr>
              <p:cNvPr id="21" name="TextBox 20">
                <a:extLst>
                  <a:ext uri="{FF2B5EF4-FFF2-40B4-BE49-F238E27FC236}">
                    <a16:creationId xmlns:a16="http://schemas.microsoft.com/office/drawing/2014/main" id="{3EE96289-B596-4F2C-B53B-3A5D93C00F6D}"/>
                  </a:ext>
                </a:extLst>
              </p:cNvPr>
              <p:cNvSpPr txBox="1"/>
              <p:nvPr/>
            </p:nvSpPr>
            <p:spPr>
              <a:xfrm>
                <a:off x="3480174" y="2891685"/>
                <a:ext cx="1077329" cy="68198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srgbClr val="000000"/>
                    </a:solidFill>
                    <a:effectLst/>
                    <a:uLnTx/>
                    <a:uFillTx/>
                    <a:latin typeface="Calibri" panose="020F0502020204030204"/>
                    <a:ea typeface="+mn-ea"/>
                    <a:cs typeface="+mn-cs"/>
                  </a:rPr>
                  <a:t>H</a:t>
                </a:r>
                <a:r>
                  <a:rPr kumimoji="0" lang="en-AU" sz="1800" b="0" i="0" u="none" strike="noStrike" kern="1200" cap="none" spc="0" normalizeH="0" baseline="-25000" noProof="0" dirty="0">
                    <a:ln>
                      <a:noFill/>
                    </a:ln>
                    <a:solidFill>
                      <a:srgbClr val="000000"/>
                    </a:solidFill>
                    <a:effectLst/>
                    <a:uLnTx/>
                    <a:uFillTx/>
                    <a:latin typeface="Calibri" panose="020F0502020204030204"/>
                    <a:ea typeface="+mn-ea"/>
                    <a:cs typeface="+mn-cs"/>
                  </a:rPr>
                  <a:t>2</a:t>
                </a:r>
                <a:r>
                  <a:rPr kumimoji="0" lang="en-AU" sz="1800" b="0" i="0" u="none" strike="noStrike" kern="1200" cap="none" spc="0" normalizeH="0" baseline="0" noProof="0" dirty="0">
                    <a:ln>
                      <a:noFill/>
                    </a:ln>
                    <a:solidFill>
                      <a:srgbClr val="000000"/>
                    </a:solidFill>
                    <a:effectLst/>
                    <a:uLnTx/>
                    <a:uFillTx/>
                    <a:latin typeface="Calibri" panose="020F0502020204030204"/>
                    <a:ea typeface="+mn-ea"/>
                    <a:cs typeface="+mn-cs"/>
                  </a:rPr>
                  <a: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srgbClr val="000000"/>
                    </a:solidFill>
                    <a:effectLst/>
                    <a:uLnTx/>
                    <a:uFillTx/>
                    <a:latin typeface="Calibri" panose="020F0502020204030204"/>
                    <a:ea typeface="+mn-ea"/>
                    <a:cs typeface="+mn-cs"/>
                  </a:rPr>
                  <a:t>5 min</a:t>
                </a:r>
              </a:p>
            </p:txBody>
          </p:sp>
        </p:grpSp>
        <p:grpSp>
          <p:nvGrpSpPr>
            <p:cNvPr id="22" name="Group 21">
              <a:extLst>
                <a:ext uri="{FF2B5EF4-FFF2-40B4-BE49-F238E27FC236}">
                  <a16:creationId xmlns:a16="http://schemas.microsoft.com/office/drawing/2014/main" id="{6294D1BD-15F4-4888-9D28-0E1AB0A6EB13}"/>
                </a:ext>
              </a:extLst>
            </p:cNvPr>
            <p:cNvGrpSpPr/>
            <p:nvPr/>
          </p:nvGrpSpPr>
          <p:grpSpPr>
            <a:xfrm>
              <a:off x="8788400" y="2132856"/>
              <a:ext cx="1813762" cy="1228384"/>
              <a:chOff x="9841265" y="2566778"/>
              <a:chExt cx="1913813" cy="1296144"/>
            </a:xfrm>
          </p:grpSpPr>
          <p:pic>
            <p:nvPicPr>
              <p:cNvPr id="23" name="Picture 22">
                <a:extLst>
                  <a:ext uri="{FF2B5EF4-FFF2-40B4-BE49-F238E27FC236}">
                    <a16:creationId xmlns:a16="http://schemas.microsoft.com/office/drawing/2014/main" id="{01685183-5616-4141-ACC2-BA2E559050B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841265" y="2566778"/>
                <a:ext cx="1913813" cy="1296144"/>
              </a:xfrm>
              <a:prstGeom prst="rect">
                <a:avLst/>
              </a:prstGeom>
            </p:spPr>
          </p:pic>
          <p:sp>
            <p:nvSpPr>
              <p:cNvPr id="24" name="TextBox 23">
                <a:extLst>
                  <a:ext uri="{FF2B5EF4-FFF2-40B4-BE49-F238E27FC236}">
                    <a16:creationId xmlns:a16="http://schemas.microsoft.com/office/drawing/2014/main" id="{123E4831-B755-4E80-B401-DD6F6947CDF6}"/>
                  </a:ext>
                </a:extLst>
              </p:cNvPr>
              <p:cNvSpPr txBox="1"/>
              <p:nvPr/>
            </p:nvSpPr>
            <p:spPr>
              <a:xfrm>
                <a:off x="10104956" y="2891685"/>
                <a:ext cx="1386429" cy="68198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srgbClr val="000000"/>
                    </a:solidFill>
                    <a:effectLst/>
                    <a:uLnTx/>
                    <a:uFillTx/>
                    <a:latin typeface="Calibri" panose="020F0502020204030204"/>
                    <a:ea typeface="+mn-ea"/>
                    <a:cs typeface="+mn-cs"/>
                  </a:rPr>
                  <a:t>H</a:t>
                </a:r>
                <a:r>
                  <a:rPr kumimoji="0" lang="en-AU" sz="1800" b="0" i="0" u="none" strike="noStrike" kern="1200" cap="none" spc="0" normalizeH="0" baseline="-25000" noProof="0" dirty="0">
                    <a:ln>
                      <a:noFill/>
                    </a:ln>
                    <a:solidFill>
                      <a:srgbClr val="000000"/>
                    </a:solidFill>
                    <a:effectLst/>
                    <a:uLnTx/>
                    <a:uFillTx/>
                    <a:latin typeface="Calibri" panose="020F0502020204030204"/>
                    <a:ea typeface="+mn-ea"/>
                    <a:cs typeface="+mn-cs"/>
                  </a:rPr>
                  <a:t>2</a:t>
                </a:r>
                <a:r>
                  <a:rPr kumimoji="0" lang="en-AU" sz="1800" b="0" i="0" u="none" strike="noStrike" kern="1200" cap="none" spc="0" normalizeH="0" baseline="0" noProof="0" dirty="0">
                    <a:ln>
                      <a:noFill/>
                    </a:ln>
                    <a:solidFill>
                      <a:srgbClr val="000000"/>
                    </a:solidFill>
                    <a:effectLst/>
                    <a:uLnTx/>
                    <a:uFillTx/>
                    <a:latin typeface="Calibri" panose="020F0502020204030204"/>
                    <a:ea typeface="+mn-ea"/>
                    <a:cs typeface="+mn-cs"/>
                  </a:rPr>
                  <a: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srgbClr val="000000"/>
                    </a:solidFill>
                    <a:effectLst/>
                    <a:uLnTx/>
                    <a:uFillTx/>
                    <a:latin typeface="Calibri" panose="020F0502020204030204"/>
                    <a:ea typeface="+mn-ea"/>
                    <a:cs typeface="+mn-cs"/>
                  </a:rPr>
                  <a:t>5 – 10 min</a:t>
                </a:r>
              </a:p>
            </p:txBody>
          </p:sp>
        </p:grpSp>
        <p:sp>
          <p:nvSpPr>
            <p:cNvPr id="25" name="Right Arrow 52">
              <a:extLst>
                <a:ext uri="{FF2B5EF4-FFF2-40B4-BE49-F238E27FC236}">
                  <a16:creationId xmlns:a16="http://schemas.microsoft.com/office/drawing/2014/main" id="{0EFD7F18-5CE3-443B-B638-E3C7688255F3}"/>
                </a:ext>
              </a:extLst>
            </p:cNvPr>
            <p:cNvSpPr/>
            <p:nvPr/>
          </p:nvSpPr>
          <p:spPr>
            <a:xfrm>
              <a:off x="8415849" y="2594532"/>
              <a:ext cx="359892" cy="364727"/>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
        <p:nvSpPr>
          <p:cNvPr id="27" name="Rectangle 26">
            <a:extLst>
              <a:ext uri="{FF2B5EF4-FFF2-40B4-BE49-F238E27FC236}">
                <a16:creationId xmlns:a16="http://schemas.microsoft.com/office/drawing/2014/main" id="{94EFD224-E728-454B-9743-1BDF046F05ED}"/>
              </a:ext>
            </a:extLst>
          </p:cNvPr>
          <p:cNvSpPr/>
          <p:nvPr/>
        </p:nvSpPr>
        <p:spPr>
          <a:xfrm>
            <a:off x="269757" y="1753652"/>
            <a:ext cx="4331438" cy="523220"/>
          </a:xfrm>
          <a:prstGeom prst="rect">
            <a:avLst/>
          </a:prstGeom>
        </p:spPr>
        <p:txBody>
          <a:bodyPr wrap="square">
            <a:spAutoFit/>
          </a:bodyPr>
          <a:lstStyle/>
          <a:p>
            <a:r>
              <a:rPr lang="en-AU" sz="1400" dirty="0">
                <a:latin typeface="Arial" panose="020B0604020202020204" pitchFamily="34" charset="0"/>
                <a:ea typeface="Gotham Narrow Book" charset="0"/>
                <a:cs typeface="Arial" panose="020B0604020202020204" pitchFamily="34" charset="0"/>
              </a:rPr>
              <a:t>Moret, S., </a:t>
            </a:r>
            <a:r>
              <a:rPr lang="en-AU" sz="1400" dirty="0" err="1">
                <a:latin typeface="Arial" panose="020B0604020202020204" pitchFamily="34" charset="0"/>
                <a:ea typeface="Gotham Narrow Book" charset="0"/>
                <a:cs typeface="Arial" panose="020B0604020202020204" pitchFamily="34" charset="0"/>
              </a:rPr>
              <a:t>Bécue</a:t>
            </a:r>
            <a:r>
              <a:rPr lang="en-AU" sz="1400" dirty="0">
                <a:latin typeface="Arial" panose="020B0604020202020204" pitchFamily="34" charset="0"/>
                <a:ea typeface="Gotham Narrow Book" charset="0"/>
                <a:cs typeface="Arial" panose="020B0604020202020204" pitchFamily="34" charset="0"/>
              </a:rPr>
              <a:t>, A. &amp; Champod, C. 2016, </a:t>
            </a:r>
            <a:r>
              <a:rPr lang="en-AU" sz="1400" i="1" dirty="0">
                <a:latin typeface="Arial" panose="020B0604020202020204" pitchFamily="34" charset="0"/>
                <a:ea typeface="Gotham Narrow Book" charset="0"/>
                <a:cs typeface="Arial" panose="020B0604020202020204" pitchFamily="34" charset="0"/>
              </a:rPr>
              <a:t>Forensic Science International</a:t>
            </a:r>
            <a:r>
              <a:rPr lang="en-AU" sz="1400" dirty="0">
                <a:latin typeface="Arial" panose="020B0604020202020204" pitchFamily="34" charset="0"/>
                <a:ea typeface="Gotham Narrow Book" charset="0"/>
                <a:cs typeface="Arial" panose="020B0604020202020204" pitchFamily="34" charset="0"/>
              </a:rPr>
              <a:t>, vol. 259, pp. 10-8</a:t>
            </a:r>
            <a:endParaRPr lang="en-AU" sz="1400" dirty="0"/>
          </a:p>
        </p:txBody>
      </p:sp>
      <p:sp>
        <p:nvSpPr>
          <p:cNvPr id="28" name="Rectangle: Rounded Corners 27">
            <a:extLst>
              <a:ext uri="{FF2B5EF4-FFF2-40B4-BE49-F238E27FC236}">
                <a16:creationId xmlns:a16="http://schemas.microsoft.com/office/drawing/2014/main" id="{1D79B6B7-FD41-4430-AA6E-5AF36B958767}"/>
              </a:ext>
            </a:extLst>
          </p:cNvPr>
          <p:cNvSpPr/>
          <p:nvPr/>
        </p:nvSpPr>
        <p:spPr>
          <a:xfrm>
            <a:off x="146272" y="4939339"/>
            <a:ext cx="1368152" cy="1723156"/>
          </a:xfrm>
          <a:prstGeom prst="roundRect">
            <a:avLst/>
          </a:prstGeom>
          <a:ln w="28575">
            <a:solidFill>
              <a:srgbClr val="FF7F50"/>
            </a:solidFill>
          </a:ln>
        </p:spPr>
        <p:style>
          <a:lnRef idx="2">
            <a:schemeClr val="accent2"/>
          </a:lnRef>
          <a:fillRef idx="1">
            <a:schemeClr val="lt1"/>
          </a:fillRef>
          <a:effectRef idx="0">
            <a:schemeClr val="accent2"/>
          </a:effectRef>
          <a:fontRef idx="minor">
            <a:schemeClr val="dk1"/>
          </a:fontRef>
        </p:style>
        <p:txBody>
          <a:bodyPr rtlCol="0" anchor="b"/>
          <a:lstStyle/>
          <a:p>
            <a:pPr algn="ctr"/>
            <a:r>
              <a:rPr lang="en-AU" sz="2800" dirty="0">
                <a:latin typeface="Arial" panose="020B0604020202020204" pitchFamily="34" charset="0"/>
                <a:cs typeface="Arial" panose="020B0604020202020204" pitchFamily="34" charset="0"/>
              </a:rPr>
              <a:t>3</a:t>
            </a:r>
          </a:p>
          <a:p>
            <a:pPr algn="ctr"/>
            <a:r>
              <a:rPr lang="en-AU" sz="2000" dirty="0">
                <a:latin typeface="Arial" panose="020B0604020202020204" pitchFamily="34" charset="0"/>
                <a:cs typeface="Arial" panose="020B0604020202020204" pitchFamily="34" charset="0"/>
              </a:rPr>
              <a:t>Donors</a:t>
            </a:r>
          </a:p>
        </p:txBody>
      </p:sp>
      <p:sp>
        <p:nvSpPr>
          <p:cNvPr id="29" name="Rectangle: Rounded Corners 28">
            <a:extLst>
              <a:ext uri="{FF2B5EF4-FFF2-40B4-BE49-F238E27FC236}">
                <a16:creationId xmlns:a16="http://schemas.microsoft.com/office/drawing/2014/main" id="{FFF94A20-965D-476F-A169-B8B891844236}"/>
              </a:ext>
            </a:extLst>
          </p:cNvPr>
          <p:cNvSpPr/>
          <p:nvPr/>
        </p:nvSpPr>
        <p:spPr>
          <a:xfrm>
            <a:off x="3503708" y="4941168"/>
            <a:ext cx="1368152" cy="1723156"/>
          </a:xfrm>
          <a:prstGeom prst="roundRect">
            <a:avLst/>
          </a:prstGeom>
          <a:ln w="28575">
            <a:solidFill>
              <a:srgbClr val="FF7F50"/>
            </a:solidFill>
          </a:ln>
        </p:spPr>
        <p:style>
          <a:lnRef idx="2">
            <a:schemeClr val="accent2"/>
          </a:lnRef>
          <a:fillRef idx="1">
            <a:schemeClr val="lt1"/>
          </a:fillRef>
          <a:effectRef idx="0">
            <a:schemeClr val="accent2"/>
          </a:effectRef>
          <a:fontRef idx="minor">
            <a:schemeClr val="dk1"/>
          </a:fontRef>
        </p:style>
        <p:txBody>
          <a:bodyPr rtlCol="0" anchor="b"/>
          <a:lstStyle/>
          <a:p>
            <a:pPr algn="ctr"/>
            <a:r>
              <a:rPr lang="en-AU" sz="2000" dirty="0">
                <a:latin typeface="Arial" panose="020B0604020202020204" pitchFamily="34" charset="0"/>
                <a:cs typeface="Arial" panose="020B0604020202020204" pitchFamily="34" charset="0"/>
              </a:rPr>
              <a:t>10d | 2m</a:t>
            </a:r>
          </a:p>
        </p:txBody>
      </p:sp>
      <p:sp>
        <p:nvSpPr>
          <p:cNvPr id="30" name="Rectangle: Rounded Corners 29">
            <a:extLst>
              <a:ext uri="{FF2B5EF4-FFF2-40B4-BE49-F238E27FC236}">
                <a16:creationId xmlns:a16="http://schemas.microsoft.com/office/drawing/2014/main" id="{39F9EFCF-BA15-426F-B929-E3E32BE9C6E1}"/>
              </a:ext>
            </a:extLst>
          </p:cNvPr>
          <p:cNvSpPr/>
          <p:nvPr/>
        </p:nvSpPr>
        <p:spPr>
          <a:xfrm>
            <a:off x="6849076" y="4926878"/>
            <a:ext cx="1686150" cy="1723156"/>
          </a:xfrm>
          <a:prstGeom prst="roundRect">
            <a:avLst/>
          </a:prstGeom>
          <a:ln w="28575">
            <a:solidFill>
              <a:srgbClr val="FF7F50"/>
            </a:solidFill>
          </a:ln>
        </p:spPr>
        <p:style>
          <a:lnRef idx="2">
            <a:schemeClr val="accent2"/>
          </a:lnRef>
          <a:fillRef idx="1">
            <a:schemeClr val="lt1"/>
          </a:fillRef>
          <a:effectRef idx="0">
            <a:schemeClr val="accent2"/>
          </a:effectRef>
          <a:fontRef idx="minor">
            <a:schemeClr val="dk1"/>
          </a:fontRef>
        </p:style>
        <p:txBody>
          <a:bodyPr rtlCol="0" anchor="b"/>
          <a:lstStyle/>
          <a:p>
            <a:pPr algn="ctr"/>
            <a:r>
              <a:rPr lang="en-AU" sz="2000" dirty="0">
                <a:latin typeface="Arial" panose="020B0604020202020204" pitchFamily="34" charset="0"/>
                <a:cs typeface="Arial" panose="020B0604020202020204" pitchFamily="34" charset="0"/>
              </a:rPr>
              <a:t>Split marks</a:t>
            </a:r>
          </a:p>
        </p:txBody>
      </p:sp>
      <p:sp>
        <p:nvSpPr>
          <p:cNvPr id="32" name="Rectangle 31">
            <a:extLst>
              <a:ext uri="{FF2B5EF4-FFF2-40B4-BE49-F238E27FC236}">
                <a16:creationId xmlns:a16="http://schemas.microsoft.com/office/drawing/2014/main" id="{F074461F-8EC9-42D0-95B4-5D497AEA5199}"/>
              </a:ext>
            </a:extLst>
          </p:cNvPr>
          <p:cNvSpPr/>
          <p:nvPr/>
        </p:nvSpPr>
        <p:spPr>
          <a:xfrm>
            <a:off x="9903075" y="4925896"/>
            <a:ext cx="2202585" cy="1750042"/>
          </a:xfrm>
          <a:prstGeom prst="rect">
            <a:avLst/>
          </a:prstGeom>
          <a:gradFill>
            <a:gsLst>
              <a:gs pos="50000">
                <a:srgbClr val="FF7F50"/>
              </a:gs>
              <a:gs pos="100000">
                <a:schemeClr val="bg1"/>
              </a:gs>
            </a:gsLst>
            <a:lin ang="0" scaled="1"/>
          </a:gradFill>
          <a:ln w="28575">
            <a:noFill/>
          </a:ln>
        </p:spPr>
        <p:style>
          <a:lnRef idx="2">
            <a:schemeClr val="accent2"/>
          </a:lnRef>
          <a:fillRef idx="1">
            <a:schemeClr val="lt1"/>
          </a:fillRef>
          <a:effectRef idx="0">
            <a:schemeClr val="accent2"/>
          </a:effectRef>
          <a:fontRef idx="minor">
            <a:schemeClr val="dk1"/>
          </a:fontRef>
        </p:style>
        <p:txBody>
          <a:bodyPr rtlCol="0" anchor="ctr"/>
          <a:lstStyle/>
          <a:p>
            <a:pPr algn="ctr">
              <a:spcAft>
                <a:spcPts val="600"/>
              </a:spcAft>
              <a:tabLst>
                <a:tab pos="719138" algn="l"/>
              </a:tabLst>
            </a:pPr>
            <a:r>
              <a:rPr lang="en-AU" sz="2000" dirty="0">
                <a:latin typeface="Arial" panose="020B0604020202020204" pitchFamily="34" charset="0"/>
                <a:cs typeface="Arial" panose="020B0604020202020204" pitchFamily="34" charset="0"/>
              </a:rPr>
              <a:t>4x	10x</a:t>
            </a:r>
          </a:p>
          <a:p>
            <a:pPr algn="ctr">
              <a:spcAft>
                <a:spcPts val="600"/>
              </a:spcAft>
              <a:tabLst>
                <a:tab pos="809625" algn="l"/>
              </a:tabLst>
            </a:pPr>
            <a:r>
              <a:rPr lang="en-AU" sz="2000" dirty="0">
                <a:latin typeface="Arial" panose="020B0604020202020204" pitchFamily="34" charset="0"/>
                <a:cs typeface="Arial" panose="020B0604020202020204" pitchFamily="34" charset="0"/>
              </a:rPr>
              <a:t>20x	40x</a:t>
            </a:r>
          </a:p>
          <a:p>
            <a:pPr algn="ctr">
              <a:spcAft>
                <a:spcPts val="600"/>
              </a:spcAft>
              <a:tabLst>
                <a:tab pos="719138" algn="l"/>
              </a:tabLst>
            </a:pPr>
            <a:r>
              <a:rPr lang="en-AU" sz="2000" dirty="0">
                <a:latin typeface="Arial" panose="020B0604020202020204" pitchFamily="34" charset="0"/>
                <a:cs typeface="Arial" panose="020B0604020202020204" pitchFamily="34" charset="0"/>
              </a:rPr>
              <a:t>80x	200x</a:t>
            </a:r>
          </a:p>
        </p:txBody>
      </p:sp>
      <p:sp>
        <p:nvSpPr>
          <p:cNvPr id="31" name="Rectangle: Rounded Corners 30">
            <a:extLst>
              <a:ext uri="{FF2B5EF4-FFF2-40B4-BE49-F238E27FC236}">
                <a16:creationId xmlns:a16="http://schemas.microsoft.com/office/drawing/2014/main" id="{D2EA43FD-B5A1-43F5-A268-D9F5A2D088C1}"/>
              </a:ext>
            </a:extLst>
          </p:cNvPr>
          <p:cNvSpPr/>
          <p:nvPr/>
        </p:nvSpPr>
        <p:spPr>
          <a:xfrm>
            <a:off x="8724314" y="4941169"/>
            <a:ext cx="1368152" cy="1723156"/>
          </a:xfrm>
          <a:prstGeom prst="roundRect">
            <a:avLst/>
          </a:prstGeom>
          <a:ln w="28575">
            <a:solidFill>
              <a:srgbClr val="FF7F50"/>
            </a:solidFill>
          </a:ln>
        </p:spPr>
        <p:style>
          <a:lnRef idx="2">
            <a:schemeClr val="accent2"/>
          </a:lnRef>
          <a:fillRef idx="1">
            <a:schemeClr val="lt1"/>
          </a:fillRef>
          <a:effectRef idx="0">
            <a:schemeClr val="accent2"/>
          </a:effectRef>
          <a:fontRef idx="minor">
            <a:schemeClr val="dk1"/>
          </a:fontRef>
        </p:style>
        <p:txBody>
          <a:bodyPr rtlCol="0" anchor="b"/>
          <a:lstStyle/>
          <a:p>
            <a:pPr algn="ctr"/>
            <a:r>
              <a:rPr lang="en-AU" sz="2800" dirty="0">
                <a:latin typeface="Arial" panose="020B0604020202020204" pitchFamily="34" charset="0"/>
                <a:cs typeface="Arial" panose="020B0604020202020204" pitchFamily="34" charset="0"/>
              </a:rPr>
              <a:t>6</a:t>
            </a:r>
          </a:p>
          <a:p>
            <a:pPr algn="ctr"/>
            <a:r>
              <a:rPr lang="en-AU" sz="2000" dirty="0">
                <a:latin typeface="Arial" panose="020B0604020202020204" pitchFamily="34" charset="0"/>
                <a:cs typeface="Arial" panose="020B0604020202020204" pitchFamily="34" charset="0"/>
              </a:rPr>
              <a:t>Dilutions</a:t>
            </a:r>
          </a:p>
        </p:txBody>
      </p:sp>
      <p:sp>
        <p:nvSpPr>
          <p:cNvPr id="35" name="Rectangle: Rounded Corners 34">
            <a:extLst>
              <a:ext uri="{FF2B5EF4-FFF2-40B4-BE49-F238E27FC236}">
                <a16:creationId xmlns:a16="http://schemas.microsoft.com/office/drawing/2014/main" id="{C3A32AEF-EDB6-4522-B1FD-CE43FD78F54F}"/>
              </a:ext>
            </a:extLst>
          </p:cNvPr>
          <p:cNvSpPr/>
          <p:nvPr/>
        </p:nvSpPr>
        <p:spPr>
          <a:xfrm>
            <a:off x="5120884" y="4929554"/>
            <a:ext cx="1545164" cy="1723156"/>
          </a:xfrm>
          <a:prstGeom prst="roundRect">
            <a:avLst/>
          </a:prstGeom>
          <a:ln w="28575">
            <a:solidFill>
              <a:srgbClr val="FF7F50"/>
            </a:solidFill>
          </a:ln>
        </p:spPr>
        <p:style>
          <a:lnRef idx="2">
            <a:schemeClr val="accent2"/>
          </a:lnRef>
          <a:fillRef idx="1">
            <a:schemeClr val="lt1"/>
          </a:fillRef>
          <a:effectRef idx="0">
            <a:schemeClr val="accent2"/>
          </a:effectRef>
          <a:fontRef idx="minor">
            <a:schemeClr val="dk1"/>
          </a:fontRef>
        </p:style>
        <p:txBody>
          <a:bodyPr rtlCol="0" anchor="b"/>
          <a:lstStyle/>
          <a:p>
            <a:pPr algn="ctr"/>
            <a:r>
              <a:rPr lang="en-AU" sz="2800" dirty="0">
                <a:latin typeface="Arial" panose="020B0604020202020204" pitchFamily="34" charset="0"/>
                <a:cs typeface="Arial" panose="020B0604020202020204" pitchFamily="34" charset="0"/>
              </a:rPr>
              <a:t>4</a:t>
            </a:r>
          </a:p>
          <a:p>
            <a:pPr algn="ctr"/>
            <a:r>
              <a:rPr lang="en-AU" sz="2000" dirty="0">
                <a:latin typeface="Arial" panose="020B0604020202020204" pitchFamily="34" charset="0"/>
                <a:cs typeface="Arial" panose="020B0604020202020204" pitchFamily="34" charset="0"/>
              </a:rPr>
              <a:t>Depletions</a:t>
            </a:r>
          </a:p>
        </p:txBody>
      </p:sp>
      <p:sp>
        <p:nvSpPr>
          <p:cNvPr id="36" name="Rectangle: Rounded Corners 35">
            <a:extLst>
              <a:ext uri="{FF2B5EF4-FFF2-40B4-BE49-F238E27FC236}">
                <a16:creationId xmlns:a16="http://schemas.microsoft.com/office/drawing/2014/main" id="{107BE48D-5CAB-4CAB-96C6-A89C76C241DC}"/>
              </a:ext>
            </a:extLst>
          </p:cNvPr>
          <p:cNvSpPr/>
          <p:nvPr/>
        </p:nvSpPr>
        <p:spPr>
          <a:xfrm>
            <a:off x="1703512" y="4941168"/>
            <a:ext cx="1578162" cy="1723156"/>
          </a:xfrm>
          <a:prstGeom prst="roundRect">
            <a:avLst/>
          </a:prstGeom>
          <a:ln w="28575">
            <a:solidFill>
              <a:srgbClr val="FF7F50"/>
            </a:solidFill>
          </a:ln>
        </p:spPr>
        <p:style>
          <a:lnRef idx="2">
            <a:schemeClr val="accent2"/>
          </a:lnRef>
          <a:fillRef idx="1">
            <a:schemeClr val="lt1"/>
          </a:fillRef>
          <a:effectRef idx="0">
            <a:schemeClr val="accent2"/>
          </a:effectRef>
          <a:fontRef idx="minor">
            <a:schemeClr val="dk1"/>
          </a:fontRef>
        </p:style>
        <p:txBody>
          <a:bodyPr rtlCol="0" anchor="b"/>
          <a:lstStyle/>
          <a:p>
            <a:pPr algn="ctr"/>
            <a:r>
              <a:rPr lang="en-AU" sz="2800" dirty="0">
                <a:latin typeface="Arial" panose="020B0604020202020204" pitchFamily="34" charset="0"/>
                <a:cs typeface="Arial" panose="020B0604020202020204" pitchFamily="34" charset="0"/>
              </a:rPr>
              <a:t>3</a:t>
            </a:r>
          </a:p>
          <a:p>
            <a:pPr algn="ctr"/>
            <a:r>
              <a:rPr lang="en-AU" sz="2000" dirty="0">
                <a:latin typeface="Arial" panose="020B0604020202020204" pitchFamily="34" charset="0"/>
                <a:cs typeface="Arial" panose="020B0604020202020204" pitchFamily="34" charset="0"/>
              </a:rPr>
              <a:t>Substrates</a:t>
            </a:r>
          </a:p>
        </p:txBody>
      </p:sp>
      <p:pic>
        <p:nvPicPr>
          <p:cNvPr id="5" name="Graphic 4" descr="Users">
            <a:extLst>
              <a:ext uri="{FF2B5EF4-FFF2-40B4-BE49-F238E27FC236}">
                <a16:creationId xmlns:a16="http://schemas.microsoft.com/office/drawing/2014/main" id="{FD5586D7-3A37-411C-8C95-09A271CD2773}"/>
              </a:ext>
            </a:extLst>
          </p:cNvPr>
          <p:cNvPicPr>
            <a:picLocks noChangeAspect="1"/>
          </p:cNvPicPr>
          <p:nvPr/>
        </p:nvPicPr>
        <p:blipFill rotWithShape="1">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rcRect t="16360" b="12766"/>
          <a:stretch/>
        </p:blipFill>
        <p:spPr>
          <a:xfrm>
            <a:off x="449391" y="5188997"/>
            <a:ext cx="761914" cy="540000"/>
          </a:xfrm>
          <a:prstGeom prst="rect">
            <a:avLst/>
          </a:prstGeom>
        </p:spPr>
      </p:pic>
      <p:grpSp>
        <p:nvGrpSpPr>
          <p:cNvPr id="42" name="Group 41">
            <a:extLst>
              <a:ext uri="{FF2B5EF4-FFF2-40B4-BE49-F238E27FC236}">
                <a16:creationId xmlns:a16="http://schemas.microsoft.com/office/drawing/2014/main" id="{AD459594-9724-477B-B63D-BBDB944656B7}"/>
              </a:ext>
            </a:extLst>
          </p:cNvPr>
          <p:cNvGrpSpPr>
            <a:grpSpLocks noChangeAspect="1"/>
          </p:cNvGrpSpPr>
          <p:nvPr/>
        </p:nvGrpSpPr>
        <p:grpSpPr>
          <a:xfrm>
            <a:off x="2138222" y="5068456"/>
            <a:ext cx="706163" cy="720000"/>
            <a:chOff x="10413176" y="260648"/>
            <a:chExt cx="793703" cy="809255"/>
          </a:xfrm>
        </p:grpSpPr>
        <p:pic>
          <p:nvPicPr>
            <p:cNvPr id="43" name="Picture 42" descr="going on larger &lt;strong&gt;bag&lt;/strong&gt; | I totally stole this from cool ...">
              <a:extLst>
                <a:ext uri="{FF2B5EF4-FFF2-40B4-BE49-F238E27FC236}">
                  <a16:creationId xmlns:a16="http://schemas.microsoft.com/office/drawing/2014/main" id="{1441BDBC-39FD-433F-B581-CBAAFFE2BADF}"/>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0605711" y="260648"/>
              <a:ext cx="526319" cy="530896"/>
            </a:xfrm>
            <a:prstGeom prst="rect">
              <a:avLst/>
            </a:prstGeom>
          </p:spPr>
        </p:pic>
        <p:pic>
          <p:nvPicPr>
            <p:cNvPr id="44" name="Picture 43" descr="List of Key Items in Generation I - Bulbapedia, the ...">
              <a:extLst>
                <a:ext uri="{FF2B5EF4-FFF2-40B4-BE49-F238E27FC236}">
                  <a16:creationId xmlns:a16="http://schemas.microsoft.com/office/drawing/2014/main" id="{A750B52B-BFF4-4EF2-86CF-F15A33528BFA}"/>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0413176" y="550542"/>
              <a:ext cx="585264" cy="438948"/>
            </a:xfrm>
            <a:prstGeom prst="rect">
              <a:avLst/>
            </a:prstGeom>
          </p:spPr>
        </p:pic>
        <p:pic>
          <p:nvPicPr>
            <p:cNvPr id="45" name="Picture 44" descr="&lt;strong&gt;Can&lt;/strong&gt; of Coca-Cola (1980s) by FearOfTheBlackWolf on DeviantArt">
              <a:extLst>
                <a:ext uri="{FF2B5EF4-FFF2-40B4-BE49-F238E27FC236}">
                  <a16:creationId xmlns:a16="http://schemas.microsoft.com/office/drawing/2014/main" id="{32C16A5A-D293-4751-8900-7E5D8B2E9FD0}"/>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0866188" y="699602"/>
              <a:ext cx="340691" cy="370301"/>
            </a:xfrm>
            <a:prstGeom prst="rect">
              <a:avLst/>
            </a:prstGeom>
          </p:spPr>
        </p:pic>
      </p:grpSp>
      <p:pic>
        <p:nvPicPr>
          <p:cNvPr id="7" name="Graphic 6" descr="Clock">
            <a:extLst>
              <a:ext uri="{FF2B5EF4-FFF2-40B4-BE49-F238E27FC236}">
                <a16:creationId xmlns:a16="http://schemas.microsoft.com/office/drawing/2014/main" id="{57F762E3-1425-4F64-8BA9-47F391FD5DB4}"/>
              </a:ext>
            </a:extLst>
          </p:cNvPr>
          <p:cNvPicPr>
            <a:picLocks noChangeAspect="1"/>
          </p:cNvPicPr>
          <p:nvPr/>
        </p:nvPicPr>
        <p:blipFill>
          <a:blip r:embed="rId10" cstate="email">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3863832" y="5098997"/>
            <a:ext cx="720000" cy="720000"/>
          </a:xfrm>
          <a:prstGeom prst="rect">
            <a:avLst/>
          </a:prstGeom>
        </p:spPr>
      </p:pic>
      <p:pic>
        <p:nvPicPr>
          <p:cNvPr id="46" name="Picture 45" descr="Category:Fingerprints - Wikimedia Commons">
            <a:extLst>
              <a:ext uri="{FF2B5EF4-FFF2-40B4-BE49-F238E27FC236}">
                <a16:creationId xmlns:a16="http://schemas.microsoft.com/office/drawing/2014/main" id="{114BCDD4-FF1F-42B5-97A6-0CC95AECAF04}"/>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5150523" y="5189349"/>
            <a:ext cx="373500" cy="540000"/>
          </a:xfrm>
          <a:prstGeom prst="rect">
            <a:avLst/>
          </a:prstGeom>
        </p:spPr>
      </p:pic>
      <p:pic>
        <p:nvPicPr>
          <p:cNvPr id="47" name="Picture 46" descr="Category:Fingerprints - Wikimedia Commons">
            <a:extLst>
              <a:ext uri="{FF2B5EF4-FFF2-40B4-BE49-F238E27FC236}">
                <a16:creationId xmlns:a16="http://schemas.microsoft.com/office/drawing/2014/main" id="{EE72AB08-E8FF-44A3-97C6-B874CAA452C9}"/>
              </a:ext>
            </a:extLst>
          </p:cNvPr>
          <p:cNvPicPr>
            <a:picLocks noChangeAspect="1"/>
          </p:cNvPicPr>
          <p:nvPr/>
        </p:nvPicPr>
        <p:blipFill>
          <a:blip r:embed="rId13" cstate="email">
            <a:extLst>
              <a:ext uri="{BEBA8EAE-BF5A-486C-A8C5-ECC9F3942E4B}">
                <a14:imgProps xmlns:a14="http://schemas.microsoft.com/office/drawing/2010/main">
                  <a14:imgLayer r:embed="rId14">
                    <a14:imgEffect>
                      <a14:brightnessContrast contrast="-60000"/>
                    </a14:imgEffect>
                  </a14:imgLayer>
                </a14:imgProps>
              </a:ext>
              <a:ext uri="{28A0092B-C50C-407E-A947-70E740481C1C}">
                <a14:useLocalDpi xmlns:a14="http://schemas.microsoft.com/office/drawing/2010/main"/>
              </a:ext>
            </a:extLst>
          </a:blip>
          <a:stretch>
            <a:fillRect/>
          </a:stretch>
        </p:blipFill>
        <p:spPr>
          <a:xfrm>
            <a:off x="5528534" y="5189349"/>
            <a:ext cx="373500" cy="540000"/>
          </a:xfrm>
          <a:prstGeom prst="rect">
            <a:avLst/>
          </a:prstGeom>
          <a:noFill/>
        </p:spPr>
      </p:pic>
      <p:pic>
        <p:nvPicPr>
          <p:cNvPr id="48" name="Picture 47" descr="Category:Fingerprints - Wikimedia Commons">
            <a:extLst>
              <a:ext uri="{FF2B5EF4-FFF2-40B4-BE49-F238E27FC236}">
                <a16:creationId xmlns:a16="http://schemas.microsoft.com/office/drawing/2014/main" id="{6BC2A47C-0913-4E44-93DF-F158562BAD89}"/>
              </a:ext>
            </a:extLst>
          </p:cNvPr>
          <p:cNvPicPr>
            <a:picLocks noChangeAspect="1"/>
          </p:cNvPicPr>
          <p:nvPr/>
        </p:nvPicPr>
        <p:blipFill>
          <a:blip r:embed="rId15" cstate="email">
            <a:duotone>
              <a:schemeClr val="bg2">
                <a:shade val="45000"/>
                <a:satMod val="135000"/>
              </a:schemeClr>
              <a:prstClr val="white"/>
            </a:duotone>
            <a:extLst>
              <a:ext uri="{BEBA8EAE-BF5A-486C-A8C5-ECC9F3942E4B}">
                <a14:imgProps xmlns:a14="http://schemas.microsoft.com/office/drawing/2010/main">
                  <a14:imgLayer r:embed="rId14">
                    <a14:imgEffect>
                      <a14:brightnessContrast contrast="-85000"/>
                    </a14:imgEffect>
                  </a14:imgLayer>
                </a14:imgProps>
              </a:ext>
              <a:ext uri="{28A0092B-C50C-407E-A947-70E740481C1C}">
                <a14:useLocalDpi xmlns:a14="http://schemas.microsoft.com/office/drawing/2010/main"/>
              </a:ext>
            </a:extLst>
          </a:blip>
          <a:stretch>
            <a:fillRect/>
          </a:stretch>
        </p:blipFill>
        <p:spPr>
          <a:xfrm>
            <a:off x="5904289" y="5189349"/>
            <a:ext cx="373500" cy="540000"/>
          </a:xfrm>
          <a:prstGeom prst="rect">
            <a:avLst/>
          </a:prstGeom>
        </p:spPr>
      </p:pic>
      <p:pic>
        <p:nvPicPr>
          <p:cNvPr id="49" name="Picture 48" descr="Category:Fingerprints - Wikimedia Commons">
            <a:extLst>
              <a:ext uri="{FF2B5EF4-FFF2-40B4-BE49-F238E27FC236}">
                <a16:creationId xmlns:a16="http://schemas.microsoft.com/office/drawing/2014/main" id="{0E4A0A3B-DB05-454C-96BC-9FF995DFC5B3}"/>
              </a:ext>
            </a:extLst>
          </p:cNvPr>
          <p:cNvPicPr>
            <a:picLocks noChangeAspect="1"/>
          </p:cNvPicPr>
          <p:nvPr/>
        </p:nvPicPr>
        <p:blipFill>
          <a:blip r:embed="rId16" cstate="email">
            <a:lum bright="70000" contrast="-70000"/>
            <a:extLst>
              <a:ext uri="{BEBA8EAE-BF5A-486C-A8C5-ECC9F3942E4B}">
                <a14:imgProps xmlns:a14="http://schemas.microsoft.com/office/drawing/2010/main">
                  <a14:imgLayer r:embed="rId14">
                    <a14:imgEffect>
                      <a14:brightnessContrast contrast="-98000"/>
                    </a14:imgEffect>
                  </a14:imgLayer>
                </a14:imgProps>
              </a:ext>
              <a:ext uri="{28A0092B-C50C-407E-A947-70E740481C1C}">
                <a14:useLocalDpi xmlns:a14="http://schemas.microsoft.com/office/drawing/2010/main"/>
              </a:ext>
            </a:extLst>
          </a:blip>
          <a:stretch>
            <a:fillRect/>
          </a:stretch>
        </p:blipFill>
        <p:spPr>
          <a:xfrm>
            <a:off x="6277789" y="5189349"/>
            <a:ext cx="373500" cy="540000"/>
          </a:xfrm>
          <a:prstGeom prst="rect">
            <a:avLst/>
          </a:prstGeom>
        </p:spPr>
      </p:pic>
      <p:pic>
        <p:nvPicPr>
          <p:cNvPr id="11" name="Graphic 10" descr="Flask">
            <a:extLst>
              <a:ext uri="{FF2B5EF4-FFF2-40B4-BE49-F238E27FC236}">
                <a16:creationId xmlns:a16="http://schemas.microsoft.com/office/drawing/2014/main" id="{7D314394-03F3-4C36-A734-EEEF1D20C3AD}"/>
              </a:ext>
            </a:extLst>
          </p:cNvPr>
          <p:cNvPicPr>
            <a:picLocks noChangeAspect="1"/>
          </p:cNvPicPr>
          <p:nvPr/>
        </p:nvPicPr>
        <p:blipFill>
          <a:blip r:embed="rId17" cstate="email">
            <a:extLst>
              <a:ext uri="{28A0092B-C50C-407E-A947-70E740481C1C}">
                <a14:useLocalDpi xmlns:a14="http://schemas.microsoft.com/office/drawing/2010/main"/>
              </a:ext>
              <a:ext uri="{96DAC541-7B7A-43D3-8B79-37D633B846F1}">
                <asvg:svgBlip xmlns:asvg="http://schemas.microsoft.com/office/drawing/2016/SVG/main" r:embed="rId18"/>
              </a:ext>
            </a:extLst>
          </a:blip>
          <a:stretch>
            <a:fillRect/>
          </a:stretch>
        </p:blipFill>
        <p:spPr>
          <a:xfrm>
            <a:off x="9048390" y="5068456"/>
            <a:ext cx="720000" cy="720000"/>
          </a:xfrm>
          <a:prstGeom prst="rect">
            <a:avLst/>
          </a:prstGeom>
        </p:spPr>
      </p:pic>
      <p:sp>
        <p:nvSpPr>
          <p:cNvPr id="12" name="Rectangle 11">
            <a:extLst>
              <a:ext uri="{FF2B5EF4-FFF2-40B4-BE49-F238E27FC236}">
                <a16:creationId xmlns:a16="http://schemas.microsoft.com/office/drawing/2014/main" id="{BB98BDAC-A4FF-47CB-AF7B-D16BCBD33CB2}"/>
              </a:ext>
            </a:extLst>
          </p:cNvPr>
          <p:cNvSpPr>
            <a:spLocks noChangeAspect="1"/>
          </p:cNvSpPr>
          <p:nvPr/>
        </p:nvSpPr>
        <p:spPr>
          <a:xfrm>
            <a:off x="7396074" y="5103943"/>
            <a:ext cx="589942" cy="7200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0" name="Picture 49" descr="Category:Fingerprints - Wikimedia Commons">
            <a:extLst>
              <a:ext uri="{FF2B5EF4-FFF2-40B4-BE49-F238E27FC236}">
                <a16:creationId xmlns:a16="http://schemas.microsoft.com/office/drawing/2014/main" id="{847CF980-2732-4B05-ADBD-AC2ED53F8E47}"/>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7498585" y="5215783"/>
            <a:ext cx="373500" cy="540000"/>
          </a:xfrm>
          <a:prstGeom prst="rect">
            <a:avLst/>
          </a:prstGeom>
        </p:spPr>
      </p:pic>
      <p:pic>
        <p:nvPicPr>
          <p:cNvPr id="9" name="Graphic 8" descr="Scissors">
            <a:extLst>
              <a:ext uri="{FF2B5EF4-FFF2-40B4-BE49-F238E27FC236}">
                <a16:creationId xmlns:a16="http://schemas.microsoft.com/office/drawing/2014/main" id="{C89331F5-731D-4E73-8073-CE63FECC8B55}"/>
              </a:ext>
            </a:extLst>
          </p:cNvPr>
          <p:cNvPicPr>
            <a:picLocks noChangeAspect="1"/>
          </p:cNvPicPr>
          <p:nvPr/>
        </p:nvPicPr>
        <p:blipFill>
          <a:blip r:embed="rId19" cstate="email">
            <a:extLst>
              <a:ext uri="{28A0092B-C50C-407E-A947-70E740481C1C}">
                <a14:useLocalDpi xmlns:a14="http://schemas.microsoft.com/office/drawing/2010/main"/>
              </a:ext>
              <a:ext uri="{96DAC541-7B7A-43D3-8B79-37D633B846F1}">
                <asvg:svgBlip xmlns:asvg="http://schemas.microsoft.com/office/drawing/2016/SVG/main" r:embed="rId20"/>
              </a:ext>
            </a:extLst>
          </a:blip>
          <a:stretch>
            <a:fillRect/>
          </a:stretch>
        </p:blipFill>
        <p:spPr>
          <a:xfrm rot="6337307">
            <a:off x="7542762" y="5638998"/>
            <a:ext cx="360000" cy="360000"/>
          </a:xfrm>
          <a:prstGeom prst="rect">
            <a:avLst/>
          </a:prstGeom>
        </p:spPr>
      </p:pic>
    </p:spTree>
    <p:extLst>
      <p:ext uri="{BB962C8B-B14F-4D97-AF65-F5344CB8AC3E}">
        <p14:creationId xmlns:p14="http://schemas.microsoft.com/office/powerpoint/2010/main" val="3081933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2E7ECA5C-A0FF-4499-9FE7-8B43F3EF6732}"/>
              </a:ext>
            </a:extLst>
          </p:cNvPr>
          <p:cNvSpPr>
            <a:spLocks noGrp="1"/>
          </p:cNvSpPr>
          <p:nvPr>
            <p:ph sz="half" idx="2"/>
          </p:nvPr>
        </p:nvSpPr>
        <p:spPr>
          <a:xfrm>
            <a:off x="5015880" y="2399054"/>
            <a:ext cx="6337920" cy="3982273"/>
          </a:xfrm>
        </p:spPr>
        <p:txBody>
          <a:bodyPr/>
          <a:lstStyle/>
          <a:p>
            <a:r>
              <a:rPr lang="en-AU" dirty="0"/>
              <a:t>Reduced concentration </a:t>
            </a:r>
            <a:r>
              <a:rPr lang="en-AU" dirty="0">
                <a:sym typeface="Wingdings" panose="05000000000000000000" pitchFamily="2" charset="2"/>
              </a:rPr>
              <a:t> better luminescence</a:t>
            </a:r>
          </a:p>
          <a:p>
            <a:pPr lvl="1"/>
            <a:r>
              <a:rPr lang="en-AU" sz="2600" dirty="0">
                <a:sym typeface="Wingdings" panose="05000000000000000000" pitchFamily="2" charset="2"/>
              </a:rPr>
              <a:t>Improved interaction with fingermark</a:t>
            </a:r>
            <a:endParaRPr lang="en-AU" sz="2600" dirty="0"/>
          </a:p>
        </p:txBody>
      </p:sp>
      <p:sp>
        <p:nvSpPr>
          <p:cNvPr id="2" name="Title 1">
            <a:extLst>
              <a:ext uri="{FF2B5EF4-FFF2-40B4-BE49-F238E27FC236}">
                <a16:creationId xmlns:a16="http://schemas.microsoft.com/office/drawing/2014/main" id="{9752B05C-D6DA-934C-ACD9-B1655F63C5B6}"/>
              </a:ext>
            </a:extLst>
          </p:cNvPr>
          <p:cNvSpPr>
            <a:spLocks noGrp="1"/>
          </p:cNvSpPr>
          <p:nvPr>
            <p:ph type="title"/>
          </p:nvPr>
        </p:nvSpPr>
        <p:spPr/>
        <p:txBody>
          <a:bodyPr/>
          <a:lstStyle/>
          <a:p>
            <a:r>
              <a:rPr lang="en-AU" dirty="0"/>
              <a:t>Nanoparticle concentration</a:t>
            </a:r>
          </a:p>
        </p:txBody>
      </p:sp>
      <p:sp>
        <p:nvSpPr>
          <p:cNvPr id="4" name="Slide Number Placeholder 3">
            <a:extLst>
              <a:ext uri="{FF2B5EF4-FFF2-40B4-BE49-F238E27FC236}">
                <a16:creationId xmlns:a16="http://schemas.microsoft.com/office/drawing/2014/main" id="{55004DBF-EB33-7E47-B084-DD543CAC586E}"/>
              </a:ext>
            </a:extLst>
          </p:cNvPr>
          <p:cNvSpPr>
            <a:spLocks noGrp="1"/>
          </p:cNvSpPr>
          <p:nvPr>
            <p:ph type="sldNum" sz="quarter" idx="4294967295"/>
          </p:nvPr>
        </p:nvSpPr>
        <p:spPr>
          <a:xfrm>
            <a:off x="9448800" y="6519863"/>
            <a:ext cx="2743200" cy="201612"/>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000" b="1" i="0" u="none" strike="noStrike" kern="1200" cap="none" spc="0" normalizeH="0" baseline="0" noProof="0">
                <a:ln>
                  <a:noFill/>
                </a:ln>
                <a:solidFill>
                  <a:srgbClr val="A31E34"/>
                </a:solidFill>
                <a:effectLst/>
                <a:uLnTx/>
                <a:uFillTx/>
                <a:latin typeface="Calibri" panose="020F0502020204030204"/>
              </a:rPr>
              <a:t>PAGE </a:t>
            </a:r>
            <a:fld id="{C9EE3F8F-BFD3-9842-9D76-CADACBFBDD00}" type="slidenum">
              <a:rPr kumimoji="0" lang="en-AU" sz="1000" b="1" i="0" u="none" strike="noStrike" kern="1200" cap="none" spc="0" normalizeH="0" baseline="0" noProof="0" smtClean="0">
                <a:ln>
                  <a:noFill/>
                </a:ln>
                <a:solidFill>
                  <a:srgbClr val="A31E34"/>
                </a:solidFill>
                <a:effectLst/>
                <a:uLnTx/>
                <a:uFillTx/>
                <a:latin typeface="Calibri" panose="020F0502020204030204"/>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AU" sz="1000" b="1" i="0" u="none" strike="noStrike" kern="1200" cap="none" spc="0" normalizeH="0" baseline="0" noProof="0" dirty="0">
              <a:ln>
                <a:noFill/>
              </a:ln>
              <a:solidFill>
                <a:srgbClr val="A31E34"/>
              </a:solidFill>
              <a:effectLst/>
              <a:uLnTx/>
              <a:uFillTx/>
              <a:latin typeface="Calibri" panose="020F0502020204030204"/>
            </a:endParaRPr>
          </a:p>
        </p:txBody>
      </p:sp>
      <p:grpSp>
        <p:nvGrpSpPr>
          <p:cNvPr id="8" name="Group 7">
            <a:extLst>
              <a:ext uri="{FF2B5EF4-FFF2-40B4-BE49-F238E27FC236}">
                <a16:creationId xmlns:a16="http://schemas.microsoft.com/office/drawing/2014/main" id="{23B829CE-AB96-460C-BBD0-D52839ECDE04}"/>
              </a:ext>
            </a:extLst>
          </p:cNvPr>
          <p:cNvGrpSpPr/>
          <p:nvPr/>
        </p:nvGrpSpPr>
        <p:grpSpPr>
          <a:xfrm>
            <a:off x="188770" y="1829084"/>
            <a:ext cx="3900725" cy="4910153"/>
            <a:chOff x="86945" y="-47122"/>
            <a:chExt cx="5436850" cy="6843796"/>
          </a:xfrm>
        </p:grpSpPr>
        <p:pic>
          <p:nvPicPr>
            <p:cNvPr id="7" name="Picture 6">
              <a:extLst>
                <a:ext uri="{FF2B5EF4-FFF2-40B4-BE49-F238E27FC236}">
                  <a16:creationId xmlns:a16="http://schemas.microsoft.com/office/drawing/2014/main" id="{D7DED32A-721D-2E41-AE32-603A12F82FEB}"/>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903651" y="3360081"/>
              <a:ext cx="1829586" cy="3436593"/>
            </a:xfrm>
            <a:prstGeom prst="rect">
              <a:avLst/>
            </a:prstGeom>
          </p:spPr>
        </p:pic>
        <p:pic>
          <p:nvPicPr>
            <p:cNvPr id="50" name="Picture 49">
              <a:extLst>
                <a:ext uri="{FF2B5EF4-FFF2-40B4-BE49-F238E27FC236}">
                  <a16:creationId xmlns:a16="http://schemas.microsoft.com/office/drawing/2014/main" id="{A1F6D7D5-A6CD-9B49-9D99-DFF17AE147B0}"/>
                </a:ext>
              </a:extLst>
            </p:cNvPr>
            <p:cNvPicPr>
              <a:picLocks/>
            </p:cNvPicPr>
            <p:nvPr/>
          </p:nvPicPr>
          <p:blipFill rotWithShape="1">
            <a:blip r:embed="rId3" cstate="email">
              <a:extLst>
                <a:ext uri="{28A0092B-C50C-407E-A947-70E740481C1C}">
                  <a14:useLocalDpi xmlns:a14="http://schemas.microsoft.com/office/drawing/2010/main"/>
                </a:ext>
              </a:extLst>
            </a:blip>
            <a:srcRect/>
            <a:stretch/>
          </p:blipFill>
          <p:spPr>
            <a:xfrm>
              <a:off x="116992" y="3360081"/>
              <a:ext cx="1801487" cy="3436593"/>
            </a:xfrm>
            <a:prstGeom prst="rect">
              <a:avLst/>
            </a:prstGeom>
          </p:spPr>
        </p:pic>
        <p:pic>
          <p:nvPicPr>
            <p:cNvPr id="44" name="Picture 43">
              <a:extLst>
                <a:ext uri="{FF2B5EF4-FFF2-40B4-BE49-F238E27FC236}">
                  <a16:creationId xmlns:a16="http://schemas.microsoft.com/office/drawing/2014/main" id="{785520A3-1929-0D40-AE65-F9E67B579114}"/>
                </a:ext>
              </a:extLst>
            </p:cNvPr>
            <p:cNvPicPr>
              <a:picLocks/>
            </p:cNvPicPr>
            <p:nvPr/>
          </p:nvPicPr>
          <p:blipFill rotWithShape="1">
            <a:blip r:embed="rId4" cstate="email">
              <a:extLst>
                <a:ext uri="{28A0092B-C50C-407E-A947-70E740481C1C}">
                  <a14:useLocalDpi xmlns:a14="http://schemas.microsoft.com/office/drawing/2010/main"/>
                </a:ext>
              </a:extLst>
            </a:blip>
            <a:srcRect/>
            <a:stretch/>
          </p:blipFill>
          <p:spPr>
            <a:xfrm>
              <a:off x="125667" y="-47122"/>
              <a:ext cx="1801487" cy="3436593"/>
            </a:xfrm>
            <a:prstGeom prst="rect">
              <a:avLst/>
            </a:prstGeom>
          </p:spPr>
        </p:pic>
        <p:pic>
          <p:nvPicPr>
            <p:cNvPr id="45" name="Picture 44">
              <a:extLst>
                <a:ext uri="{FF2B5EF4-FFF2-40B4-BE49-F238E27FC236}">
                  <a16:creationId xmlns:a16="http://schemas.microsoft.com/office/drawing/2014/main" id="{77920BA7-6897-2D43-BA40-1A139F85FA33}"/>
                </a:ext>
              </a:extLst>
            </p:cNvPr>
            <p:cNvPicPr>
              <a:picLocks/>
            </p:cNvPicPr>
            <p:nvPr/>
          </p:nvPicPr>
          <p:blipFill rotWithShape="1">
            <a:blip r:embed="rId5" cstate="email">
              <a:extLst>
                <a:ext uri="{28A0092B-C50C-407E-A947-70E740481C1C}">
                  <a14:useLocalDpi xmlns:a14="http://schemas.microsoft.com/office/drawing/2010/main"/>
                </a:ext>
              </a:extLst>
            </a:blip>
            <a:srcRect/>
            <a:stretch/>
          </p:blipFill>
          <p:spPr>
            <a:xfrm>
              <a:off x="1927155" y="-47122"/>
              <a:ext cx="1801487" cy="3436593"/>
            </a:xfrm>
            <a:prstGeom prst="rect">
              <a:avLst/>
            </a:prstGeom>
          </p:spPr>
        </p:pic>
        <p:pic>
          <p:nvPicPr>
            <p:cNvPr id="46" name="Picture 45">
              <a:extLst>
                <a:ext uri="{FF2B5EF4-FFF2-40B4-BE49-F238E27FC236}">
                  <a16:creationId xmlns:a16="http://schemas.microsoft.com/office/drawing/2014/main" id="{7B0D0DCF-9A8B-8E41-A2E0-0E4A396CBBA7}"/>
                </a:ext>
              </a:extLst>
            </p:cNvPr>
            <p:cNvPicPr>
              <a:picLocks/>
            </p:cNvPicPr>
            <p:nvPr/>
          </p:nvPicPr>
          <p:blipFill rotWithShape="1">
            <a:blip r:embed="rId6" cstate="email">
              <a:extLst>
                <a:ext uri="{28A0092B-C50C-407E-A947-70E740481C1C}">
                  <a14:useLocalDpi xmlns:a14="http://schemas.microsoft.com/office/drawing/2010/main"/>
                </a:ext>
              </a:extLst>
            </a:blip>
            <a:srcRect/>
            <a:stretch/>
          </p:blipFill>
          <p:spPr>
            <a:xfrm>
              <a:off x="3722308" y="-47122"/>
              <a:ext cx="1801487" cy="3436593"/>
            </a:xfrm>
            <a:prstGeom prst="rect">
              <a:avLst/>
            </a:prstGeom>
          </p:spPr>
        </p:pic>
        <p:pic>
          <p:nvPicPr>
            <p:cNvPr id="53" name="Picture 52">
              <a:extLst>
                <a:ext uri="{FF2B5EF4-FFF2-40B4-BE49-F238E27FC236}">
                  <a16:creationId xmlns:a16="http://schemas.microsoft.com/office/drawing/2014/main" id="{89F9CCF5-8244-7741-8905-234FCE4DF453}"/>
                </a:ext>
              </a:extLst>
            </p:cNvPr>
            <p:cNvPicPr>
              <a:picLocks/>
            </p:cNvPicPr>
            <p:nvPr/>
          </p:nvPicPr>
          <p:blipFill rotWithShape="1">
            <a:blip r:embed="rId7" cstate="email">
              <a:extLst>
                <a:ext uri="{28A0092B-C50C-407E-A947-70E740481C1C}">
                  <a14:useLocalDpi xmlns:a14="http://schemas.microsoft.com/office/drawing/2010/main"/>
                </a:ext>
              </a:extLst>
            </a:blip>
            <a:srcRect/>
            <a:stretch/>
          </p:blipFill>
          <p:spPr>
            <a:xfrm>
              <a:off x="3719736" y="3360081"/>
              <a:ext cx="1801487" cy="3436593"/>
            </a:xfrm>
            <a:prstGeom prst="rect">
              <a:avLst/>
            </a:prstGeom>
          </p:spPr>
        </p:pic>
        <p:sp>
          <p:nvSpPr>
            <p:cNvPr id="54" name="TextBox 53">
              <a:extLst>
                <a:ext uri="{FF2B5EF4-FFF2-40B4-BE49-F238E27FC236}">
                  <a16:creationId xmlns:a16="http://schemas.microsoft.com/office/drawing/2014/main" id="{CEBD1148-9E83-D344-B8CB-C730EBBFA999}"/>
                </a:ext>
              </a:extLst>
            </p:cNvPr>
            <p:cNvSpPr txBox="1"/>
            <p:nvPr/>
          </p:nvSpPr>
          <p:spPr>
            <a:xfrm>
              <a:off x="86945" y="3049803"/>
              <a:ext cx="930790" cy="4718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2x</a:t>
              </a:r>
            </a:p>
          </p:txBody>
        </p:sp>
        <p:sp>
          <p:nvSpPr>
            <p:cNvPr id="69" name="TextBox 68">
              <a:extLst>
                <a:ext uri="{FF2B5EF4-FFF2-40B4-BE49-F238E27FC236}">
                  <a16:creationId xmlns:a16="http://schemas.microsoft.com/office/drawing/2014/main" id="{7C67367B-A637-F04E-AD12-BB4ECE2BEB9A}"/>
                </a:ext>
              </a:extLst>
            </p:cNvPr>
            <p:cNvSpPr txBox="1"/>
            <p:nvPr/>
          </p:nvSpPr>
          <p:spPr>
            <a:xfrm>
              <a:off x="760113" y="-17731"/>
              <a:ext cx="4116664" cy="47187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Transparent polypropylene</a:t>
              </a:r>
            </a:p>
          </p:txBody>
        </p:sp>
      </p:grpSp>
      <p:sp>
        <p:nvSpPr>
          <p:cNvPr id="23" name="TextBox 22">
            <a:extLst>
              <a:ext uri="{FF2B5EF4-FFF2-40B4-BE49-F238E27FC236}">
                <a16:creationId xmlns:a16="http://schemas.microsoft.com/office/drawing/2014/main" id="{8CE9ECE6-E032-47C7-8F70-3DCDACD6693C}"/>
              </a:ext>
            </a:extLst>
          </p:cNvPr>
          <p:cNvSpPr txBox="1"/>
          <p:nvPr/>
        </p:nvSpPr>
        <p:spPr>
          <a:xfrm>
            <a:off x="1321549" y="4038095"/>
            <a:ext cx="66780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rgbClr val="FFFFFF"/>
                </a:solidFill>
                <a:latin typeface="Arial" panose="020B0604020202020204" pitchFamily="34" charset="0"/>
                <a:cs typeface="Arial" panose="020B0604020202020204" pitchFamily="34" charset="0"/>
              </a:rPr>
              <a:t>4</a:t>
            </a:r>
            <a:r>
              <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x</a:t>
            </a:r>
          </a:p>
        </p:txBody>
      </p:sp>
      <p:sp>
        <p:nvSpPr>
          <p:cNvPr id="24" name="TextBox 23">
            <a:extLst>
              <a:ext uri="{FF2B5EF4-FFF2-40B4-BE49-F238E27FC236}">
                <a16:creationId xmlns:a16="http://schemas.microsoft.com/office/drawing/2014/main" id="{D3F73C61-3761-4815-ABE7-BE4F9429BF15}"/>
              </a:ext>
            </a:extLst>
          </p:cNvPr>
          <p:cNvSpPr txBox="1"/>
          <p:nvPr/>
        </p:nvSpPr>
        <p:spPr>
          <a:xfrm>
            <a:off x="2620818" y="4022012"/>
            <a:ext cx="66780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rgbClr val="FFFFFF"/>
                </a:solidFill>
                <a:latin typeface="Arial" panose="020B0604020202020204" pitchFamily="34" charset="0"/>
                <a:cs typeface="Arial" panose="020B0604020202020204" pitchFamily="34" charset="0"/>
              </a:rPr>
              <a:t>10</a:t>
            </a:r>
            <a:r>
              <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x</a:t>
            </a:r>
          </a:p>
        </p:txBody>
      </p:sp>
      <p:sp>
        <p:nvSpPr>
          <p:cNvPr id="25" name="TextBox 24">
            <a:extLst>
              <a:ext uri="{FF2B5EF4-FFF2-40B4-BE49-F238E27FC236}">
                <a16:creationId xmlns:a16="http://schemas.microsoft.com/office/drawing/2014/main" id="{882AF4EB-D5E9-48B6-8110-0B95C43EDEEA}"/>
              </a:ext>
            </a:extLst>
          </p:cNvPr>
          <p:cNvSpPr txBox="1"/>
          <p:nvPr/>
        </p:nvSpPr>
        <p:spPr>
          <a:xfrm>
            <a:off x="3607344" y="4022012"/>
            <a:ext cx="66780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20x</a:t>
            </a:r>
          </a:p>
        </p:txBody>
      </p:sp>
      <p:sp>
        <p:nvSpPr>
          <p:cNvPr id="26" name="TextBox 25">
            <a:extLst>
              <a:ext uri="{FF2B5EF4-FFF2-40B4-BE49-F238E27FC236}">
                <a16:creationId xmlns:a16="http://schemas.microsoft.com/office/drawing/2014/main" id="{805170BD-9C43-4466-AB3F-D168C09DB27B}"/>
              </a:ext>
            </a:extLst>
          </p:cNvPr>
          <p:cNvSpPr txBox="1"/>
          <p:nvPr/>
        </p:nvSpPr>
        <p:spPr>
          <a:xfrm>
            <a:off x="171506" y="6402814"/>
            <a:ext cx="66780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20x</a:t>
            </a:r>
          </a:p>
        </p:txBody>
      </p:sp>
      <p:sp>
        <p:nvSpPr>
          <p:cNvPr id="27" name="TextBox 26">
            <a:extLst>
              <a:ext uri="{FF2B5EF4-FFF2-40B4-BE49-F238E27FC236}">
                <a16:creationId xmlns:a16="http://schemas.microsoft.com/office/drawing/2014/main" id="{8C9CFB7C-3A4B-405E-92D1-E5074C4FC214}"/>
              </a:ext>
            </a:extLst>
          </p:cNvPr>
          <p:cNvSpPr txBox="1"/>
          <p:nvPr/>
        </p:nvSpPr>
        <p:spPr>
          <a:xfrm>
            <a:off x="1207743" y="6402814"/>
            <a:ext cx="66780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rgbClr val="FFFFFF"/>
                </a:solidFill>
                <a:latin typeface="Arial" panose="020B0604020202020204" pitchFamily="34" charset="0"/>
                <a:cs typeface="Arial" panose="020B0604020202020204" pitchFamily="34" charset="0"/>
              </a:rPr>
              <a:t>4</a:t>
            </a:r>
            <a:r>
              <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0x</a:t>
            </a:r>
          </a:p>
        </p:txBody>
      </p:sp>
      <p:sp>
        <p:nvSpPr>
          <p:cNvPr id="28" name="TextBox 27">
            <a:extLst>
              <a:ext uri="{FF2B5EF4-FFF2-40B4-BE49-F238E27FC236}">
                <a16:creationId xmlns:a16="http://schemas.microsoft.com/office/drawing/2014/main" id="{EFB7A088-78A5-41A6-8D32-0B9D4774E3E8}"/>
              </a:ext>
            </a:extLst>
          </p:cNvPr>
          <p:cNvSpPr txBox="1"/>
          <p:nvPr/>
        </p:nvSpPr>
        <p:spPr>
          <a:xfrm>
            <a:off x="2564688" y="6399803"/>
            <a:ext cx="66780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rgbClr val="FFFFFF"/>
                </a:solidFill>
                <a:latin typeface="Arial" panose="020B0604020202020204" pitchFamily="34" charset="0"/>
                <a:cs typeface="Arial" panose="020B0604020202020204" pitchFamily="34" charset="0"/>
              </a:rPr>
              <a:t>8</a:t>
            </a:r>
            <a:r>
              <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0x</a:t>
            </a:r>
          </a:p>
        </p:txBody>
      </p:sp>
      <p:sp>
        <p:nvSpPr>
          <p:cNvPr id="29" name="TextBox 28">
            <a:extLst>
              <a:ext uri="{FF2B5EF4-FFF2-40B4-BE49-F238E27FC236}">
                <a16:creationId xmlns:a16="http://schemas.microsoft.com/office/drawing/2014/main" id="{E261743A-5634-4337-A9CF-D62B3284AF37}"/>
              </a:ext>
            </a:extLst>
          </p:cNvPr>
          <p:cNvSpPr txBox="1"/>
          <p:nvPr/>
        </p:nvSpPr>
        <p:spPr>
          <a:xfrm>
            <a:off x="3499242" y="6399803"/>
            <a:ext cx="66780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200x</a:t>
            </a:r>
          </a:p>
        </p:txBody>
      </p:sp>
      <p:grpSp>
        <p:nvGrpSpPr>
          <p:cNvPr id="30" name="Group 29">
            <a:extLst>
              <a:ext uri="{FF2B5EF4-FFF2-40B4-BE49-F238E27FC236}">
                <a16:creationId xmlns:a16="http://schemas.microsoft.com/office/drawing/2014/main" id="{E196BDC3-388C-4C0C-B9B8-A314A21430B0}"/>
              </a:ext>
            </a:extLst>
          </p:cNvPr>
          <p:cNvGrpSpPr/>
          <p:nvPr/>
        </p:nvGrpSpPr>
        <p:grpSpPr>
          <a:xfrm>
            <a:off x="4485768" y="3933056"/>
            <a:ext cx="7370246" cy="2034319"/>
            <a:chOff x="3231916" y="1729888"/>
            <a:chExt cx="7370246" cy="2034319"/>
          </a:xfrm>
        </p:grpSpPr>
        <p:grpSp>
          <p:nvGrpSpPr>
            <p:cNvPr id="31" name="Group 30">
              <a:extLst>
                <a:ext uri="{FF2B5EF4-FFF2-40B4-BE49-F238E27FC236}">
                  <a16:creationId xmlns:a16="http://schemas.microsoft.com/office/drawing/2014/main" id="{95EE22D8-B804-439E-B9A8-6DA76FBCD50E}"/>
                </a:ext>
              </a:extLst>
            </p:cNvPr>
            <p:cNvGrpSpPr/>
            <p:nvPr/>
          </p:nvGrpSpPr>
          <p:grpSpPr>
            <a:xfrm>
              <a:off x="5415159" y="1729888"/>
              <a:ext cx="3003759" cy="2034319"/>
              <a:chOff x="6451599" y="2566778"/>
              <a:chExt cx="1913813" cy="1296144"/>
            </a:xfrm>
          </p:grpSpPr>
          <p:pic>
            <p:nvPicPr>
              <p:cNvPr id="40" name="Picture 39">
                <a:extLst>
                  <a:ext uri="{FF2B5EF4-FFF2-40B4-BE49-F238E27FC236}">
                    <a16:creationId xmlns:a16="http://schemas.microsoft.com/office/drawing/2014/main" id="{145E07B2-5E3D-40E3-AB5D-66A8868FCD69}"/>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451599" y="2566778"/>
                <a:ext cx="1913813" cy="1296144"/>
              </a:xfrm>
              <a:prstGeom prst="rect">
                <a:avLst/>
              </a:prstGeom>
            </p:spPr>
          </p:pic>
          <p:sp>
            <p:nvSpPr>
              <p:cNvPr id="41" name="TextBox 40">
                <a:extLst>
                  <a:ext uri="{FF2B5EF4-FFF2-40B4-BE49-F238E27FC236}">
                    <a16:creationId xmlns:a16="http://schemas.microsoft.com/office/drawing/2014/main" id="{B8543F44-07F2-457C-B3F3-B3B60EDC8EF6}"/>
                  </a:ext>
                </a:extLst>
              </p:cNvPr>
              <p:cNvSpPr txBox="1"/>
              <p:nvPr/>
            </p:nvSpPr>
            <p:spPr>
              <a:xfrm>
                <a:off x="6685409" y="2640008"/>
                <a:ext cx="1450701" cy="1090378"/>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AU" sz="1800" b="0" i="0" u="none" strike="noStrike" kern="1200" cap="none" spc="0" normalizeH="0" baseline="0" noProof="0" dirty="0">
                    <a:ln>
                      <a:noFill/>
                    </a:ln>
                    <a:solidFill>
                      <a:srgbClr val="000000"/>
                    </a:solidFill>
                    <a:effectLst/>
                    <a:uLnTx/>
                    <a:uFillTx/>
                    <a:latin typeface="Calibri" panose="020F0502020204030204"/>
                    <a:ea typeface="+mn-ea"/>
                    <a:cs typeface="+mn-cs"/>
                  </a:rPr>
                  <a:t>SiO</a:t>
                </a:r>
                <a:r>
                  <a:rPr kumimoji="0" lang="en-AU" sz="1800" b="0" i="0" u="none" strike="noStrike" kern="1200" cap="none" spc="0" normalizeH="0" baseline="-25000" noProof="0" dirty="0">
                    <a:ln>
                      <a:noFill/>
                    </a:ln>
                    <a:solidFill>
                      <a:srgbClr val="000000"/>
                    </a:solidFill>
                    <a:effectLst/>
                    <a:uLnTx/>
                    <a:uFillTx/>
                    <a:latin typeface="Calibri" panose="020F0502020204030204"/>
                    <a:ea typeface="+mn-ea"/>
                    <a:cs typeface="+mn-cs"/>
                  </a:rPr>
                  <a:t>2</a:t>
                </a:r>
                <a:r>
                  <a:rPr kumimoji="0" lang="en-AU" sz="1800" b="0" i="0" u="none" strike="noStrike" kern="1200" cap="none" spc="0" normalizeH="0" baseline="0" noProof="0" dirty="0">
                    <a:ln>
                      <a:noFill/>
                    </a:ln>
                    <a:solidFill>
                      <a:srgbClr val="000000"/>
                    </a:solidFill>
                    <a:effectLst/>
                    <a:uLnTx/>
                    <a:uFillTx/>
                    <a:latin typeface="Calibri" panose="020F0502020204030204"/>
                    <a:ea typeface="+mn-ea"/>
                    <a:cs typeface="+mn-cs"/>
                  </a:rPr>
                  <a:t> NPs</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AU" sz="1800" b="1" i="0" u="none" strike="noStrike" kern="1200" cap="none" spc="0" normalizeH="0" baseline="0" noProof="0" dirty="0">
                    <a:ln>
                      <a:noFill/>
                    </a:ln>
                    <a:solidFill>
                      <a:srgbClr val="000000"/>
                    </a:solidFill>
                    <a:effectLst/>
                    <a:uLnTx/>
                    <a:uFillTx/>
                    <a:latin typeface="Calibri" panose="020F0502020204030204"/>
                    <a:ea typeface="+mn-ea"/>
                    <a:cs typeface="+mn-cs"/>
                  </a:rPr>
                  <a:t>0.125 mg/mL</a:t>
                </a:r>
                <a:endParaRPr kumimoji="0" lang="en-AU" sz="1800" b="1" i="0" u="none" strike="noStrike" kern="1200" cap="none" spc="0" normalizeH="0" baseline="-25000" noProof="0" dirty="0">
                  <a:ln>
                    <a:noFill/>
                  </a:ln>
                  <a:solidFill>
                    <a:srgbClr val="000000"/>
                  </a:solidFill>
                  <a:effectLst/>
                  <a:uLnTx/>
                  <a:uFillTx/>
                  <a:latin typeface="Calibri" panose="020F0502020204030204"/>
                  <a:ea typeface="+mn-ea"/>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AU" sz="1800" b="0" i="0" u="none" strike="noStrike" kern="1200" cap="none" spc="0" normalizeH="0" baseline="0" noProof="0" dirty="0">
                    <a:ln>
                      <a:noFill/>
                    </a:ln>
                    <a:solidFill>
                      <a:srgbClr val="000000"/>
                    </a:solidFill>
                    <a:effectLst/>
                    <a:uLnTx/>
                    <a:uFillTx/>
                    <a:latin typeface="Calibri" panose="020F0502020204030204"/>
                    <a:ea typeface="+mn-ea"/>
                    <a:cs typeface="+mn-cs"/>
                  </a:rPr>
                  <a:t>Room temperature</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AU" sz="1800" b="0" i="0" u="none" strike="noStrike" kern="1200" cap="none" spc="0" normalizeH="0" baseline="0" noProof="0" dirty="0">
                    <a:ln>
                      <a:noFill/>
                    </a:ln>
                    <a:solidFill>
                      <a:srgbClr val="000000"/>
                    </a:solidFill>
                    <a:effectLst/>
                    <a:uLnTx/>
                    <a:uFillTx/>
                    <a:latin typeface="Calibri" panose="020F0502020204030204"/>
                    <a:ea typeface="+mn-ea"/>
                    <a:cs typeface="+mn-cs"/>
                  </a:rPr>
                  <a:t>1 hour</a:t>
                </a:r>
              </a:p>
            </p:txBody>
          </p:sp>
        </p:grpSp>
        <p:sp>
          <p:nvSpPr>
            <p:cNvPr id="32" name="Right Arrow 14">
              <a:extLst>
                <a:ext uri="{FF2B5EF4-FFF2-40B4-BE49-F238E27FC236}">
                  <a16:creationId xmlns:a16="http://schemas.microsoft.com/office/drawing/2014/main" id="{311A6049-CDFE-45D9-97C7-49603D21B5C1}"/>
                </a:ext>
              </a:extLst>
            </p:cNvPr>
            <p:cNvSpPr/>
            <p:nvPr/>
          </p:nvSpPr>
          <p:spPr>
            <a:xfrm>
              <a:off x="5052198" y="2575088"/>
              <a:ext cx="359892" cy="364727"/>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nvGrpSpPr>
            <p:cNvPr id="33" name="Group 32">
              <a:extLst>
                <a:ext uri="{FF2B5EF4-FFF2-40B4-BE49-F238E27FC236}">
                  <a16:creationId xmlns:a16="http://schemas.microsoft.com/office/drawing/2014/main" id="{9605EFFD-97C1-47F2-930E-19E7D06D86C2}"/>
                </a:ext>
              </a:extLst>
            </p:cNvPr>
            <p:cNvGrpSpPr/>
            <p:nvPr/>
          </p:nvGrpSpPr>
          <p:grpSpPr>
            <a:xfrm>
              <a:off x="3231916" y="2145810"/>
              <a:ext cx="1813762" cy="1228384"/>
              <a:chOff x="3061933" y="2566778"/>
              <a:chExt cx="1913813" cy="1296144"/>
            </a:xfrm>
          </p:grpSpPr>
          <p:pic>
            <p:nvPicPr>
              <p:cNvPr id="38" name="Picture 37">
                <a:extLst>
                  <a:ext uri="{FF2B5EF4-FFF2-40B4-BE49-F238E27FC236}">
                    <a16:creationId xmlns:a16="http://schemas.microsoft.com/office/drawing/2014/main" id="{CF011F8B-1419-4DF3-82C5-8E5B6E61E203}"/>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061933" y="2566778"/>
                <a:ext cx="1913813" cy="1296144"/>
              </a:xfrm>
              <a:prstGeom prst="rect">
                <a:avLst/>
              </a:prstGeom>
            </p:spPr>
          </p:pic>
          <p:sp>
            <p:nvSpPr>
              <p:cNvPr id="39" name="TextBox 38">
                <a:extLst>
                  <a:ext uri="{FF2B5EF4-FFF2-40B4-BE49-F238E27FC236}">
                    <a16:creationId xmlns:a16="http://schemas.microsoft.com/office/drawing/2014/main" id="{965E582B-F09D-42BA-A8E0-B93B27DAC64A}"/>
                  </a:ext>
                </a:extLst>
              </p:cNvPr>
              <p:cNvSpPr txBox="1"/>
              <p:nvPr/>
            </p:nvSpPr>
            <p:spPr>
              <a:xfrm>
                <a:off x="3480174" y="2891685"/>
                <a:ext cx="1077329" cy="68198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srgbClr val="000000"/>
                    </a:solidFill>
                    <a:effectLst/>
                    <a:uLnTx/>
                    <a:uFillTx/>
                    <a:latin typeface="Calibri" panose="020F0502020204030204"/>
                    <a:ea typeface="+mn-ea"/>
                    <a:cs typeface="+mn-cs"/>
                  </a:rPr>
                  <a:t>H</a:t>
                </a:r>
                <a:r>
                  <a:rPr kumimoji="0" lang="en-AU" sz="1800" b="0" i="0" u="none" strike="noStrike" kern="1200" cap="none" spc="0" normalizeH="0" baseline="-25000" noProof="0" dirty="0">
                    <a:ln>
                      <a:noFill/>
                    </a:ln>
                    <a:solidFill>
                      <a:srgbClr val="000000"/>
                    </a:solidFill>
                    <a:effectLst/>
                    <a:uLnTx/>
                    <a:uFillTx/>
                    <a:latin typeface="Calibri" panose="020F0502020204030204"/>
                    <a:ea typeface="+mn-ea"/>
                    <a:cs typeface="+mn-cs"/>
                  </a:rPr>
                  <a:t>2</a:t>
                </a:r>
                <a:r>
                  <a:rPr kumimoji="0" lang="en-AU" sz="1800" b="0" i="0" u="none" strike="noStrike" kern="1200" cap="none" spc="0" normalizeH="0" baseline="0" noProof="0" dirty="0">
                    <a:ln>
                      <a:noFill/>
                    </a:ln>
                    <a:solidFill>
                      <a:srgbClr val="000000"/>
                    </a:solidFill>
                    <a:effectLst/>
                    <a:uLnTx/>
                    <a:uFillTx/>
                    <a:latin typeface="Calibri" panose="020F0502020204030204"/>
                    <a:ea typeface="+mn-ea"/>
                    <a:cs typeface="+mn-cs"/>
                  </a:rPr>
                  <a: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srgbClr val="000000"/>
                    </a:solidFill>
                    <a:effectLst/>
                    <a:uLnTx/>
                    <a:uFillTx/>
                    <a:latin typeface="Calibri" panose="020F0502020204030204"/>
                    <a:ea typeface="+mn-ea"/>
                    <a:cs typeface="+mn-cs"/>
                  </a:rPr>
                  <a:t>5 min</a:t>
                </a:r>
              </a:p>
            </p:txBody>
          </p:sp>
        </p:grpSp>
        <p:grpSp>
          <p:nvGrpSpPr>
            <p:cNvPr id="34" name="Group 33">
              <a:extLst>
                <a:ext uri="{FF2B5EF4-FFF2-40B4-BE49-F238E27FC236}">
                  <a16:creationId xmlns:a16="http://schemas.microsoft.com/office/drawing/2014/main" id="{5E239CBD-1B03-4C22-BC0B-91A1DA508410}"/>
                </a:ext>
              </a:extLst>
            </p:cNvPr>
            <p:cNvGrpSpPr/>
            <p:nvPr/>
          </p:nvGrpSpPr>
          <p:grpSpPr>
            <a:xfrm>
              <a:off x="8788400" y="2132856"/>
              <a:ext cx="1813762" cy="1228384"/>
              <a:chOff x="9841265" y="2566778"/>
              <a:chExt cx="1913813" cy="1296144"/>
            </a:xfrm>
          </p:grpSpPr>
          <p:pic>
            <p:nvPicPr>
              <p:cNvPr id="36" name="Picture 35">
                <a:extLst>
                  <a:ext uri="{FF2B5EF4-FFF2-40B4-BE49-F238E27FC236}">
                    <a16:creationId xmlns:a16="http://schemas.microsoft.com/office/drawing/2014/main" id="{2588C2C9-A57A-4894-A440-E903B6119DAD}"/>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9841265" y="2566778"/>
                <a:ext cx="1913813" cy="1296144"/>
              </a:xfrm>
              <a:prstGeom prst="rect">
                <a:avLst/>
              </a:prstGeom>
            </p:spPr>
          </p:pic>
          <p:sp>
            <p:nvSpPr>
              <p:cNvPr id="37" name="TextBox 36">
                <a:extLst>
                  <a:ext uri="{FF2B5EF4-FFF2-40B4-BE49-F238E27FC236}">
                    <a16:creationId xmlns:a16="http://schemas.microsoft.com/office/drawing/2014/main" id="{E1F2B1E5-1444-436B-82E5-DE00D37C52A4}"/>
                  </a:ext>
                </a:extLst>
              </p:cNvPr>
              <p:cNvSpPr txBox="1"/>
              <p:nvPr/>
            </p:nvSpPr>
            <p:spPr>
              <a:xfrm>
                <a:off x="10104956" y="2891685"/>
                <a:ext cx="1386429" cy="68198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srgbClr val="000000"/>
                    </a:solidFill>
                    <a:effectLst/>
                    <a:uLnTx/>
                    <a:uFillTx/>
                    <a:latin typeface="Calibri" panose="020F0502020204030204"/>
                    <a:ea typeface="+mn-ea"/>
                    <a:cs typeface="+mn-cs"/>
                  </a:rPr>
                  <a:t>H</a:t>
                </a:r>
                <a:r>
                  <a:rPr kumimoji="0" lang="en-AU" sz="1800" b="0" i="0" u="none" strike="noStrike" kern="1200" cap="none" spc="0" normalizeH="0" baseline="-25000" noProof="0" dirty="0">
                    <a:ln>
                      <a:noFill/>
                    </a:ln>
                    <a:solidFill>
                      <a:srgbClr val="000000"/>
                    </a:solidFill>
                    <a:effectLst/>
                    <a:uLnTx/>
                    <a:uFillTx/>
                    <a:latin typeface="Calibri" panose="020F0502020204030204"/>
                    <a:ea typeface="+mn-ea"/>
                    <a:cs typeface="+mn-cs"/>
                  </a:rPr>
                  <a:t>2</a:t>
                </a:r>
                <a:r>
                  <a:rPr kumimoji="0" lang="en-AU" sz="1800" b="0" i="0" u="none" strike="noStrike" kern="1200" cap="none" spc="0" normalizeH="0" baseline="0" noProof="0" dirty="0">
                    <a:ln>
                      <a:noFill/>
                    </a:ln>
                    <a:solidFill>
                      <a:srgbClr val="000000"/>
                    </a:solidFill>
                    <a:effectLst/>
                    <a:uLnTx/>
                    <a:uFillTx/>
                    <a:latin typeface="Calibri" panose="020F0502020204030204"/>
                    <a:ea typeface="+mn-ea"/>
                    <a:cs typeface="+mn-cs"/>
                  </a:rPr>
                  <a: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srgbClr val="000000"/>
                    </a:solidFill>
                    <a:effectLst/>
                    <a:uLnTx/>
                    <a:uFillTx/>
                    <a:latin typeface="Calibri" panose="020F0502020204030204"/>
                    <a:ea typeface="+mn-ea"/>
                    <a:cs typeface="+mn-cs"/>
                  </a:rPr>
                  <a:t>5 – 10 min</a:t>
                </a:r>
              </a:p>
            </p:txBody>
          </p:sp>
        </p:grpSp>
        <p:sp>
          <p:nvSpPr>
            <p:cNvPr id="35" name="Right Arrow 52">
              <a:extLst>
                <a:ext uri="{FF2B5EF4-FFF2-40B4-BE49-F238E27FC236}">
                  <a16:creationId xmlns:a16="http://schemas.microsoft.com/office/drawing/2014/main" id="{016BF237-641C-47B8-ABC5-C8552C1B7D6E}"/>
                </a:ext>
              </a:extLst>
            </p:cNvPr>
            <p:cNvSpPr/>
            <p:nvPr/>
          </p:nvSpPr>
          <p:spPr>
            <a:xfrm>
              <a:off x="8415849" y="2594532"/>
              <a:ext cx="359892" cy="364727"/>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
        <p:nvSpPr>
          <p:cNvPr id="10" name="Rectangle 9">
            <a:extLst>
              <a:ext uri="{FF2B5EF4-FFF2-40B4-BE49-F238E27FC236}">
                <a16:creationId xmlns:a16="http://schemas.microsoft.com/office/drawing/2014/main" id="{6DB512DD-DC5E-4979-8071-938207AEAAD4}"/>
              </a:ext>
            </a:extLst>
          </p:cNvPr>
          <p:cNvSpPr/>
          <p:nvPr/>
        </p:nvSpPr>
        <p:spPr>
          <a:xfrm>
            <a:off x="797785" y="4314597"/>
            <a:ext cx="1357914" cy="2426771"/>
          </a:xfrm>
          <a:prstGeom prst="rect">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602510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6501D2B5-F77C-4356-80CF-DE26542AAC5A}"/>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a:ext>
            </a:extLst>
          </a:blip>
          <a:srcRect/>
          <a:stretch/>
        </p:blipFill>
        <p:spPr>
          <a:xfrm>
            <a:off x="7878432" y="2073772"/>
            <a:ext cx="1789912" cy="2509200"/>
          </a:xfrm>
          <a:prstGeom prst="rect">
            <a:avLst/>
          </a:prstGeom>
        </p:spPr>
      </p:pic>
      <p:sp>
        <p:nvSpPr>
          <p:cNvPr id="29" name="TextBox 28">
            <a:extLst>
              <a:ext uri="{FF2B5EF4-FFF2-40B4-BE49-F238E27FC236}">
                <a16:creationId xmlns:a16="http://schemas.microsoft.com/office/drawing/2014/main" id="{266D6471-8440-4B1D-A929-B99D921162AF}"/>
              </a:ext>
            </a:extLst>
          </p:cNvPr>
          <p:cNvSpPr txBox="1"/>
          <p:nvPr/>
        </p:nvSpPr>
        <p:spPr>
          <a:xfrm>
            <a:off x="7838687" y="4246812"/>
            <a:ext cx="728237"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600" b="0"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100%</a:t>
            </a:r>
          </a:p>
        </p:txBody>
      </p:sp>
      <p:sp>
        <p:nvSpPr>
          <p:cNvPr id="30" name="TextBox 29">
            <a:extLst>
              <a:ext uri="{FF2B5EF4-FFF2-40B4-BE49-F238E27FC236}">
                <a16:creationId xmlns:a16="http://schemas.microsoft.com/office/drawing/2014/main" id="{DB158DF8-8408-4442-BDE2-68525FEAB95C}"/>
              </a:ext>
            </a:extLst>
          </p:cNvPr>
          <p:cNvSpPr txBox="1"/>
          <p:nvPr/>
        </p:nvSpPr>
        <p:spPr>
          <a:xfrm>
            <a:off x="9094338" y="4237379"/>
            <a:ext cx="599555"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50%</a:t>
            </a:r>
          </a:p>
        </p:txBody>
      </p:sp>
      <p:sp>
        <p:nvSpPr>
          <p:cNvPr id="3" name="Content Placeholder 2">
            <a:extLst>
              <a:ext uri="{FF2B5EF4-FFF2-40B4-BE49-F238E27FC236}">
                <a16:creationId xmlns:a16="http://schemas.microsoft.com/office/drawing/2014/main" id="{F6748A24-D255-4A44-89F0-F7B708DCC277}"/>
              </a:ext>
            </a:extLst>
          </p:cNvPr>
          <p:cNvSpPr>
            <a:spLocks noGrp="1"/>
          </p:cNvSpPr>
          <p:nvPr>
            <p:ph sz="half" idx="2"/>
          </p:nvPr>
        </p:nvSpPr>
        <p:spPr>
          <a:xfrm>
            <a:off x="5875056" y="2029990"/>
            <a:ext cx="5478744" cy="4351338"/>
          </a:xfrm>
          <a:solidFill>
            <a:schemeClr val="bg1"/>
          </a:solidFill>
        </p:spPr>
        <p:txBody>
          <a:bodyPr/>
          <a:lstStyle/>
          <a:p>
            <a:r>
              <a:rPr lang="en-AU" dirty="0"/>
              <a:t>Surface CES interacts with itself </a:t>
            </a:r>
            <a:r>
              <a:rPr lang="en-AU" dirty="0">
                <a:sym typeface="Wingdings" panose="05000000000000000000" pitchFamily="2" charset="2"/>
              </a:rPr>
              <a:t>at high concentrations</a:t>
            </a:r>
          </a:p>
          <a:p>
            <a:pPr lvl="1">
              <a:spcAft>
                <a:spcPts val="1200"/>
              </a:spcAft>
              <a:buFont typeface="Wingdings" panose="05000000000000000000" pitchFamily="2" charset="2"/>
              <a:buChar char="à"/>
            </a:pPr>
            <a:r>
              <a:rPr lang="en-AU" sz="2600" dirty="0">
                <a:sym typeface="Wingdings" panose="05000000000000000000" pitchFamily="2" charset="2"/>
              </a:rPr>
              <a:t>Less available for fingermark</a:t>
            </a:r>
          </a:p>
          <a:p>
            <a:r>
              <a:rPr lang="en-AU" sz="3000" dirty="0">
                <a:sym typeface="Wingdings" panose="05000000000000000000" pitchFamily="2" charset="2"/>
              </a:rPr>
              <a:t>Improvement most dramatic for weak donor</a:t>
            </a:r>
          </a:p>
        </p:txBody>
      </p:sp>
      <p:sp>
        <p:nvSpPr>
          <p:cNvPr id="4" name="Title 3">
            <a:extLst>
              <a:ext uri="{FF2B5EF4-FFF2-40B4-BE49-F238E27FC236}">
                <a16:creationId xmlns:a16="http://schemas.microsoft.com/office/drawing/2014/main" id="{0C77173E-FD92-4D9D-B427-DD6C3C476F2B}"/>
              </a:ext>
            </a:extLst>
          </p:cNvPr>
          <p:cNvSpPr>
            <a:spLocks noGrp="1"/>
          </p:cNvSpPr>
          <p:nvPr>
            <p:ph type="title"/>
          </p:nvPr>
        </p:nvSpPr>
        <p:spPr/>
        <p:txBody>
          <a:bodyPr/>
          <a:lstStyle/>
          <a:p>
            <a:r>
              <a:rPr lang="en-AU" dirty="0"/>
              <a:t>Concentration of COOH on nanoparticle surface</a:t>
            </a:r>
          </a:p>
        </p:txBody>
      </p:sp>
      <p:sp>
        <p:nvSpPr>
          <p:cNvPr id="6" name="Rectangle 5">
            <a:extLst>
              <a:ext uri="{FF2B5EF4-FFF2-40B4-BE49-F238E27FC236}">
                <a16:creationId xmlns:a16="http://schemas.microsoft.com/office/drawing/2014/main" id="{E921C5CF-4D7F-4630-8DB1-83D60E08DF77}"/>
              </a:ext>
            </a:extLst>
          </p:cNvPr>
          <p:cNvSpPr/>
          <p:nvPr/>
        </p:nvSpPr>
        <p:spPr>
          <a:xfrm>
            <a:off x="9297348" y="6598901"/>
            <a:ext cx="2808312" cy="2590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Rounded Corners 6">
            <a:extLst>
              <a:ext uri="{FF2B5EF4-FFF2-40B4-BE49-F238E27FC236}">
                <a16:creationId xmlns:a16="http://schemas.microsoft.com/office/drawing/2014/main" id="{2010CFA4-996E-4B04-83BA-011FBC3F5227}"/>
              </a:ext>
            </a:extLst>
          </p:cNvPr>
          <p:cNvSpPr/>
          <p:nvPr/>
        </p:nvSpPr>
        <p:spPr>
          <a:xfrm>
            <a:off x="146272" y="4939339"/>
            <a:ext cx="1368152" cy="1723156"/>
          </a:xfrm>
          <a:prstGeom prst="roundRect">
            <a:avLst/>
          </a:prstGeom>
          <a:ln w="28575">
            <a:solidFill>
              <a:srgbClr val="FF7F50"/>
            </a:solidFill>
          </a:ln>
        </p:spPr>
        <p:style>
          <a:lnRef idx="2">
            <a:schemeClr val="accent2"/>
          </a:lnRef>
          <a:fillRef idx="1">
            <a:schemeClr val="lt1"/>
          </a:fillRef>
          <a:effectRef idx="0">
            <a:schemeClr val="accent2"/>
          </a:effectRef>
          <a:fontRef idx="minor">
            <a:schemeClr val="dk1"/>
          </a:fontRef>
        </p:style>
        <p:txBody>
          <a:bodyPr rtlCol="0" anchor="b"/>
          <a:lstStyle/>
          <a:p>
            <a:pPr algn="ctr"/>
            <a:r>
              <a:rPr lang="en-AU" sz="2800" dirty="0">
                <a:latin typeface="Arial" panose="020B0604020202020204" pitchFamily="34" charset="0"/>
                <a:cs typeface="Arial" panose="020B0604020202020204" pitchFamily="34" charset="0"/>
              </a:rPr>
              <a:t>3</a:t>
            </a:r>
          </a:p>
          <a:p>
            <a:pPr algn="ctr"/>
            <a:r>
              <a:rPr lang="en-AU" sz="2000" dirty="0">
                <a:latin typeface="Arial" panose="020B0604020202020204" pitchFamily="34" charset="0"/>
                <a:cs typeface="Arial" panose="020B0604020202020204" pitchFamily="34" charset="0"/>
              </a:rPr>
              <a:t>Donors</a:t>
            </a:r>
          </a:p>
        </p:txBody>
      </p:sp>
      <p:sp>
        <p:nvSpPr>
          <p:cNvPr id="8" name="Rectangle: Rounded Corners 7">
            <a:extLst>
              <a:ext uri="{FF2B5EF4-FFF2-40B4-BE49-F238E27FC236}">
                <a16:creationId xmlns:a16="http://schemas.microsoft.com/office/drawing/2014/main" id="{8609C642-4425-4B31-A1C5-542F4353E97B}"/>
              </a:ext>
            </a:extLst>
          </p:cNvPr>
          <p:cNvSpPr/>
          <p:nvPr/>
        </p:nvSpPr>
        <p:spPr>
          <a:xfrm>
            <a:off x="3503708" y="4941168"/>
            <a:ext cx="1368152" cy="1723156"/>
          </a:xfrm>
          <a:prstGeom prst="roundRect">
            <a:avLst/>
          </a:prstGeom>
          <a:ln w="28575">
            <a:solidFill>
              <a:srgbClr val="FF7F50"/>
            </a:solidFill>
          </a:ln>
        </p:spPr>
        <p:style>
          <a:lnRef idx="2">
            <a:schemeClr val="accent2"/>
          </a:lnRef>
          <a:fillRef idx="1">
            <a:schemeClr val="lt1"/>
          </a:fillRef>
          <a:effectRef idx="0">
            <a:schemeClr val="accent2"/>
          </a:effectRef>
          <a:fontRef idx="minor">
            <a:schemeClr val="dk1"/>
          </a:fontRef>
        </p:style>
        <p:txBody>
          <a:bodyPr rtlCol="0" anchor="b"/>
          <a:lstStyle/>
          <a:p>
            <a:pPr algn="ctr"/>
            <a:r>
              <a:rPr lang="en-AU" sz="2000" dirty="0">
                <a:latin typeface="Arial" panose="020B0604020202020204" pitchFamily="34" charset="0"/>
                <a:cs typeface="Arial" panose="020B0604020202020204" pitchFamily="34" charset="0"/>
              </a:rPr>
              <a:t>10d | 2m</a:t>
            </a:r>
          </a:p>
        </p:txBody>
      </p:sp>
      <p:sp>
        <p:nvSpPr>
          <p:cNvPr id="9" name="Rectangle: Rounded Corners 8">
            <a:extLst>
              <a:ext uri="{FF2B5EF4-FFF2-40B4-BE49-F238E27FC236}">
                <a16:creationId xmlns:a16="http://schemas.microsoft.com/office/drawing/2014/main" id="{E065B1DC-682E-405F-B6AB-82E02650D9BA}"/>
              </a:ext>
            </a:extLst>
          </p:cNvPr>
          <p:cNvSpPr/>
          <p:nvPr/>
        </p:nvSpPr>
        <p:spPr>
          <a:xfrm>
            <a:off x="6849076" y="4926878"/>
            <a:ext cx="1686150" cy="1723156"/>
          </a:xfrm>
          <a:prstGeom prst="roundRect">
            <a:avLst/>
          </a:prstGeom>
          <a:ln w="28575">
            <a:solidFill>
              <a:srgbClr val="FF7F50"/>
            </a:solidFill>
          </a:ln>
        </p:spPr>
        <p:style>
          <a:lnRef idx="2">
            <a:schemeClr val="accent2"/>
          </a:lnRef>
          <a:fillRef idx="1">
            <a:schemeClr val="lt1"/>
          </a:fillRef>
          <a:effectRef idx="0">
            <a:schemeClr val="accent2"/>
          </a:effectRef>
          <a:fontRef idx="minor">
            <a:schemeClr val="dk1"/>
          </a:fontRef>
        </p:style>
        <p:txBody>
          <a:bodyPr rtlCol="0" anchor="b"/>
          <a:lstStyle/>
          <a:p>
            <a:pPr algn="ctr"/>
            <a:r>
              <a:rPr lang="en-AU" sz="2000" dirty="0">
                <a:latin typeface="Arial" panose="020B0604020202020204" pitchFamily="34" charset="0"/>
                <a:cs typeface="Arial" panose="020B0604020202020204" pitchFamily="34" charset="0"/>
              </a:rPr>
              <a:t>Split marks</a:t>
            </a:r>
          </a:p>
        </p:txBody>
      </p:sp>
      <p:sp>
        <p:nvSpPr>
          <p:cNvPr id="10" name="Rectangle 9">
            <a:extLst>
              <a:ext uri="{FF2B5EF4-FFF2-40B4-BE49-F238E27FC236}">
                <a16:creationId xmlns:a16="http://schemas.microsoft.com/office/drawing/2014/main" id="{2BD5F752-83A9-46AC-9435-7E94E0DAC7D0}"/>
              </a:ext>
            </a:extLst>
          </p:cNvPr>
          <p:cNvSpPr/>
          <p:nvPr/>
        </p:nvSpPr>
        <p:spPr>
          <a:xfrm>
            <a:off x="10488488" y="4925896"/>
            <a:ext cx="1617172" cy="1750042"/>
          </a:xfrm>
          <a:prstGeom prst="rect">
            <a:avLst/>
          </a:prstGeom>
          <a:gradFill>
            <a:gsLst>
              <a:gs pos="50000">
                <a:srgbClr val="FF7F50"/>
              </a:gs>
              <a:gs pos="100000">
                <a:schemeClr val="bg1"/>
              </a:gs>
            </a:gsLst>
            <a:lin ang="0" scaled="1"/>
          </a:gradFill>
          <a:ln w="28575">
            <a:noFill/>
          </a:ln>
        </p:spPr>
        <p:style>
          <a:lnRef idx="2">
            <a:schemeClr val="accent2"/>
          </a:lnRef>
          <a:fillRef idx="1">
            <a:schemeClr val="lt1"/>
          </a:fillRef>
          <a:effectRef idx="0">
            <a:schemeClr val="accent2"/>
          </a:effectRef>
          <a:fontRef idx="minor">
            <a:schemeClr val="dk1"/>
          </a:fontRef>
        </p:style>
        <p:txBody>
          <a:bodyPr rtlCol="0" anchor="ctr"/>
          <a:lstStyle/>
          <a:p>
            <a:pPr algn="ctr">
              <a:spcAft>
                <a:spcPts val="600"/>
              </a:spcAft>
              <a:tabLst>
                <a:tab pos="719138" algn="l"/>
              </a:tabLst>
            </a:pPr>
            <a:r>
              <a:rPr lang="en-AU" sz="2000" dirty="0">
                <a:latin typeface="Arial" panose="020B0604020202020204" pitchFamily="34" charset="0"/>
                <a:cs typeface="Arial" panose="020B0604020202020204" pitchFamily="34" charset="0"/>
              </a:rPr>
              <a:t>100%</a:t>
            </a:r>
          </a:p>
          <a:p>
            <a:pPr algn="ctr">
              <a:spcAft>
                <a:spcPts val="600"/>
              </a:spcAft>
              <a:tabLst>
                <a:tab pos="719138" algn="l"/>
              </a:tabLst>
            </a:pPr>
            <a:r>
              <a:rPr lang="en-AU" sz="2000" dirty="0">
                <a:latin typeface="Arial" panose="020B0604020202020204" pitchFamily="34" charset="0"/>
                <a:cs typeface="Arial" panose="020B0604020202020204" pitchFamily="34" charset="0"/>
              </a:rPr>
              <a:t>80%</a:t>
            </a:r>
          </a:p>
          <a:p>
            <a:pPr algn="ctr">
              <a:spcAft>
                <a:spcPts val="600"/>
              </a:spcAft>
              <a:tabLst>
                <a:tab pos="719138" algn="l"/>
              </a:tabLst>
            </a:pPr>
            <a:r>
              <a:rPr lang="en-AU" sz="2000" dirty="0">
                <a:latin typeface="Arial" panose="020B0604020202020204" pitchFamily="34" charset="0"/>
                <a:cs typeface="Arial" panose="020B0604020202020204" pitchFamily="34" charset="0"/>
              </a:rPr>
              <a:t>60%</a:t>
            </a:r>
          </a:p>
          <a:p>
            <a:pPr algn="ctr">
              <a:spcAft>
                <a:spcPts val="600"/>
              </a:spcAft>
              <a:tabLst>
                <a:tab pos="719138" algn="l"/>
              </a:tabLst>
            </a:pPr>
            <a:r>
              <a:rPr lang="en-AU" sz="2000" dirty="0">
                <a:latin typeface="Arial" panose="020B0604020202020204" pitchFamily="34" charset="0"/>
                <a:cs typeface="Arial" panose="020B0604020202020204" pitchFamily="34" charset="0"/>
              </a:rPr>
              <a:t>50%</a:t>
            </a:r>
          </a:p>
        </p:txBody>
      </p:sp>
      <p:sp>
        <p:nvSpPr>
          <p:cNvPr id="11" name="Rectangle: Rounded Corners 10">
            <a:extLst>
              <a:ext uri="{FF2B5EF4-FFF2-40B4-BE49-F238E27FC236}">
                <a16:creationId xmlns:a16="http://schemas.microsoft.com/office/drawing/2014/main" id="{52C76438-D20C-40DB-89E5-649F318480D9}"/>
              </a:ext>
            </a:extLst>
          </p:cNvPr>
          <p:cNvSpPr/>
          <p:nvPr/>
        </p:nvSpPr>
        <p:spPr>
          <a:xfrm>
            <a:off x="8724313" y="4941169"/>
            <a:ext cx="2073343" cy="1723156"/>
          </a:xfrm>
          <a:prstGeom prst="roundRect">
            <a:avLst/>
          </a:prstGeom>
          <a:ln w="28575">
            <a:solidFill>
              <a:srgbClr val="FF7F50"/>
            </a:solidFill>
          </a:ln>
        </p:spPr>
        <p:style>
          <a:lnRef idx="2">
            <a:schemeClr val="accent2"/>
          </a:lnRef>
          <a:fillRef idx="1">
            <a:schemeClr val="lt1"/>
          </a:fillRef>
          <a:effectRef idx="0">
            <a:schemeClr val="accent2"/>
          </a:effectRef>
          <a:fontRef idx="minor">
            <a:schemeClr val="dk1"/>
          </a:fontRef>
        </p:style>
        <p:txBody>
          <a:bodyPr rtlCol="0" anchor="b"/>
          <a:lstStyle/>
          <a:p>
            <a:pPr algn="ctr"/>
            <a:r>
              <a:rPr lang="en-AU" sz="2800" dirty="0">
                <a:latin typeface="Arial" panose="020B0604020202020204" pitchFamily="34" charset="0"/>
                <a:cs typeface="Arial" panose="020B0604020202020204" pitchFamily="34" charset="0"/>
              </a:rPr>
              <a:t>4</a:t>
            </a:r>
          </a:p>
          <a:p>
            <a:pPr algn="ctr"/>
            <a:r>
              <a:rPr lang="en-AU" sz="2000" dirty="0">
                <a:latin typeface="Arial" panose="020B0604020202020204" pitchFamily="34" charset="0"/>
                <a:cs typeface="Arial" panose="020B0604020202020204" pitchFamily="34" charset="0"/>
              </a:rPr>
              <a:t>Concentrations</a:t>
            </a:r>
          </a:p>
        </p:txBody>
      </p:sp>
      <p:sp>
        <p:nvSpPr>
          <p:cNvPr id="13" name="Rectangle: Rounded Corners 12">
            <a:extLst>
              <a:ext uri="{FF2B5EF4-FFF2-40B4-BE49-F238E27FC236}">
                <a16:creationId xmlns:a16="http://schemas.microsoft.com/office/drawing/2014/main" id="{ABACF376-480E-471F-BBA5-769A54E5429C}"/>
              </a:ext>
            </a:extLst>
          </p:cNvPr>
          <p:cNvSpPr/>
          <p:nvPr/>
        </p:nvSpPr>
        <p:spPr>
          <a:xfrm>
            <a:off x="5120884" y="4929554"/>
            <a:ext cx="1545164" cy="1723156"/>
          </a:xfrm>
          <a:prstGeom prst="roundRect">
            <a:avLst/>
          </a:prstGeom>
          <a:ln w="28575">
            <a:solidFill>
              <a:srgbClr val="FF7F50"/>
            </a:solidFill>
          </a:ln>
        </p:spPr>
        <p:style>
          <a:lnRef idx="2">
            <a:schemeClr val="accent2"/>
          </a:lnRef>
          <a:fillRef idx="1">
            <a:schemeClr val="lt1"/>
          </a:fillRef>
          <a:effectRef idx="0">
            <a:schemeClr val="accent2"/>
          </a:effectRef>
          <a:fontRef idx="minor">
            <a:schemeClr val="dk1"/>
          </a:fontRef>
        </p:style>
        <p:txBody>
          <a:bodyPr rtlCol="0" anchor="b"/>
          <a:lstStyle/>
          <a:p>
            <a:pPr algn="ctr"/>
            <a:r>
              <a:rPr lang="en-AU" sz="2800" dirty="0">
                <a:latin typeface="Arial" panose="020B0604020202020204" pitchFamily="34" charset="0"/>
                <a:cs typeface="Arial" panose="020B0604020202020204" pitchFamily="34" charset="0"/>
              </a:rPr>
              <a:t>4</a:t>
            </a:r>
          </a:p>
          <a:p>
            <a:pPr algn="ctr"/>
            <a:r>
              <a:rPr lang="en-AU" sz="2000" dirty="0">
                <a:latin typeface="Arial" panose="020B0604020202020204" pitchFamily="34" charset="0"/>
                <a:cs typeface="Arial" panose="020B0604020202020204" pitchFamily="34" charset="0"/>
              </a:rPr>
              <a:t>Depletions</a:t>
            </a:r>
          </a:p>
        </p:txBody>
      </p:sp>
      <p:sp>
        <p:nvSpPr>
          <p:cNvPr id="14" name="Rectangle: Rounded Corners 13">
            <a:extLst>
              <a:ext uri="{FF2B5EF4-FFF2-40B4-BE49-F238E27FC236}">
                <a16:creationId xmlns:a16="http://schemas.microsoft.com/office/drawing/2014/main" id="{F1B7CD15-E4F0-4AB8-806A-6D0225C9506B}"/>
              </a:ext>
            </a:extLst>
          </p:cNvPr>
          <p:cNvSpPr/>
          <p:nvPr/>
        </p:nvSpPr>
        <p:spPr>
          <a:xfrm>
            <a:off x="1703512" y="4941168"/>
            <a:ext cx="1578162" cy="1723156"/>
          </a:xfrm>
          <a:prstGeom prst="roundRect">
            <a:avLst/>
          </a:prstGeom>
          <a:ln w="28575">
            <a:solidFill>
              <a:srgbClr val="FF7F50"/>
            </a:solidFill>
          </a:ln>
        </p:spPr>
        <p:style>
          <a:lnRef idx="2">
            <a:schemeClr val="accent2"/>
          </a:lnRef>
          <a:fillRef idx="1">
            <a:schemeClr val="lt1"/>
          </a:fillRef>
          <a:effectRef idx="0">
            <a:schemeClr val="accent2"/>
          </a:effectRef>
          <a:fontRef idx="minor">
            <a:schemeClr val="dk1"/>
          </a:fontRef>
        </p:style>
        <p:txBody>
          <a:bodyPr rtlCol="0" anchor="b"/>
          <a:lstStyle/>
          <a:p>
            <a:pPr algn="ctr"/>
            <a:r>
              <a:rPr lang="en-AU" sz="2800" dirty="0">
                <a:latin typeface="Arial" panose="020B0604020202020204" pitchFamily="34" charset="0"/>
                <a:cs typeface="Arial" panose="020B0604020202020204" pitchFamily="34" charset="0"/>
              </a:rPr>
              <a:t>3</a:t>
            </a:r>
          </a:p>
          <a:p>
            <a:pPr algn="ctr"/>
            <a:r>
              <a:rPr lang="en-AU" sz="2000" dirty="0">
                <a:latin typeface="Arial" panose="020B0604020202020204" pitchFamily="34" charset="0"/>
                <a:cs typeface="Arial" panose="020B0604020202020204" pitchFamily="34" charset="0"/>
              </a:rPr>
              <a:t>Substrates</a:t>
            </a:r>
          </a:p>
        </p:txBody>
      </p:sp>
      <p:pic>
        <p:nvPicPr>
          <p:cNvPr id="15" name="Content Placeholder 5">
            <a:extLst>
              <a:ext uri="{FF2B5EF4-FFF2-40B4-BE49-F238E27FC236}">
                <a16:creationId xmlns:a16="http://schemas.microsoft.com/office/drawing/2014/main" id="{F46EA700-891F-4884-ACF1-67797A8D2D74}"/>
              </a:ext>
            </a:extLst>
          </p:cNvPr>
          <p:cNvPicPr>
            <a:picLocks noChangeAspect="1"/>
          </p:cNvPicPr>
          <p:nvPr/>
        </p:nvPicPr>
        <p:blipFill rotWithShape="1">
          <a:blip r:embed="rId5" cstate="email">
            <a:extLst>
              <a:ext uri="{BEBA8EAE-BF5A-486C-A8C5-ECC9F3942E4B}">
                <a14:imgProps xmlns:a14="http://schemas.microsoft.com/office/drawing/2010/main">
                  <a14:imgLayer r:embed="rId6">
                    <a14:imgEffect>
                      <a14:brightnessContrast bright="30000"/>
                    </a14:imgEffect>
                  </a14:imgLayer>
                </a14:imgProps>
              </a:ext>
              <a:ext uri="{28A0092B-C50C-407E-A947-70E740481C1C}">
                <a14:useLocalDpi xmlns:a14="http://schemas.microsoft.com/office/drawing/2010/main"/>
              </a:ext>
            </a:extLst>
          </a:blip>
          <a:srcRect/>
          <a:stretch/>
        </p:blipFill>
        <p:spPr>
          <a:xfrm>
            <a:off x="207374" y="2062805"/>
            <a:ext cx="1759069" cy="2509200"/>
          </a:xfrm>
          <a:prstGeom prst="rect">
            <a:avLst/>
          </a:prstGeom>
          <a:noFill/>
        </p:spPr>
      </p:pic>
      <p:sp>
        <p:nvSpPr>
          <p:cNvPr id="17" name="TextBox 16">
            <a:extLst>
              <a:ext uri="{FF2B5EF4-FFF2-40B4-BE49-F238E27FC236}">
                <a16:creationId xmlns:a16="http://schemas.microsoft.com/office/drawing/2014/main" id="{353F2525-A447-4A1D-9663-41445079CED1}"/>
              </a:ext>
            </a:extLst>
          </p:cNvPr>
          <p:cNvSpPr txBox="1"/>
          <p:nvPr/>
        </p:nvSpPr>
        <p:spPr>
          <a:xfrm>
            <a:off x="1244111" y="4242574"/>
            <a:ext cx="728237"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600" b="0"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80%</a:t>
            </a:r>
          </a:p>
        </p:txBody>
      </p:sp>
      <p:sp>
        <p:nvSpPr>
          <p:cNvPr id="18" name="TextBox 17">
            <a:extLst>
              <a:ext uri="{FF2B5EF4-FFF2-40B4-BE49-F238E27FC236}">
                <a16:creationId xmlns:a16="http://schemas.microsoft.com/office/drawing/2014/main" id="{CE84416F-4075-4AE8-A9A6-131FF7C538DF}"/>
              </a:ext>
            </a:extLst>
          </p:cNvPr>
          <p:cNvSpPr txBox="1"/>
          <p:nvPr/>
        </p:nvSpPr>
        <p:spPr>
          <a:xfrm>
            <a:off x="191344" y="4214658"/>
            <a:ext cx="728237"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600" b="0"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100%</a:t>
            </a:r>
          </a:p>
        </p:txBody>
      </p:sp>
      <p:pic>
        <p:nvPicPr>
          <p:cNvPr id="19" name="Content Placeholder 5">
            <a:extLst>
              <a:ext uri="{FF2B5EF4-FFF2-40B4-BE49-F238E27FC236}">
                <a16:creationId xmlns:a16="http://schemas.microsoft.com/office/drawing/2014/main" id="{AECA05B4-22B8-4B71-BC62-F66B708F46C6}"/>
              </a:ext>
            </a:extLst>
          </p:cNvPr>
          <p:cNvPicPr>
            <a:picLocks noChangeAspect="1"/>
          </p:cNvPicPr>
          <p:nvPr/>
        </p:nvPicPr>
        <p:blipFill rotWithShape="1">
          <a:blip r:embed="rId7" cstate="email">
            <a:extLst>
              <a:ext uri="{BEBA8EAE-BF5A-486C-A8C5-ECC9F3942E4B}">
                <a14:imgProps xmlns:a14="http://schemas.microsoft.com/office/drawing/2010/main">
                  <a14:imgLayer r:embed="rId8">
                    <a14:imgEffect>
                      <a14:brightnessContrast bright="30000"/>
                    </a14:imgEffect>
                  </a14:imgLayer>
                </a14:imgProps>
              </a:ext>
              <a:ext uri="{28A0092B-C50C-407E-A947-70E740481C1C}">
                <a14:useLocalDpi xmlns:a14="http://schemas.microsoft.com/office/drawing/2010/main"/>
              </a:ext>
            </a:extLst>
          </a:blip>
          <a:srcRect/>
          <a:stretch/>
        </p:blipFill>
        <p:spPr>
          <a:xfrm>
            <a:off x="2034417" y="2071928"/>
            <a:ext cx="1773745" cy="2509200"/>
          </a:xfrm>
          <a:prstGeom prst="rect">
            <a:avLst/>
          </a:prstGeom>
          <a:noFill/>
        </p:spPr>
      </p:pic>
      <p:sp>
        <p:nvSpPr>
          <p:cNvPr id="20" name="TextBox 19">
            <a:extLst>
              <a:ext uri="{FF2B5EF4-FFF2-40B4-BE49-F238E27FC236}">
                <a16:creationId xmlns:a16="http://schemas.microsoft.com/office/drawing/2014/main" id="{CB79BA26-26DE-42F5-B11C-1947CF0AE1A2}"/>
              </a:ext>
            </a:extLst>
          </p:cNvPr>
          <p:cNvSpPr txBox="1"/>
          <p:nvPr/>
        </p:nvSpPr>
        <p:spPr>
          <a:xfrm>
            <a:off x="3091736" y="4239721"/>
            <a:ext cx="728237"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600" b="0"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60%</a:t>
            </a:r>
          </a:p>
        </p:txBody>
      </p:sp>
      <p:sp>
        <p:nvSpPr>
          <p:cNvPr id="21" name="TextBox 20">
            <a:extLst>
              <a:ext uri="{FF2B5EF4-FFF2-40B4-BE49-F238E27FC236}">
                <a16:creationId xmlns:a16="http://schemas.microsoft.com/office/drawing/2014/main" id="{883EF690-9548-4AEB-A38F-61C4C8EB33FA}"/>
              </a:ext>
            </a:extLst>
          </p:cNvPr>
          <p:cNvSpPr txBox="1"/>
          <p:nvPr/>
        </p:nvSpPr>
        <p:spPr>
          <a:xfrm>
            <a:off x="2013559" y="4239721"/>
            <a:ext cx="728237"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600" b="0"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100%</a:t>
            </a:r>
          </a:p>
        </p:txBody>
      </p:sp>
      <p:pic>
        <p:nvPicPr>
          <p:cNvPr id="23" name="Content Placeholder 5">
            <a:extLst>
              <a:ext uri="{FF2B5EF4-FFF2-40B4-BE49-F238E27FC236}">
                <a16:creationId xmlns:a16="http://schemas.microsoft.com/office/drawing/2014/main" id="{F12FC108-8621-4747-8D7E-B6A27C53B075}"/>
              </a:ext>
            </a:extLst>
          </p:cNvPr>
          <p:cNvPicPr>
            <a:picLocks noChangeAspect="1"/>
          </p:cNvPicPr>
          <p:nvPr/>
        </p:nvPicPr>
        <p:blipFill rotWithShape="1">
          <a:blip r:embed="rId9" cstate="email">
            <a:extLst>
              <a:ext uri="{BEBA8EAE-BF5A-486C-A8C5-ECC9F3942E4B}">
                <a14:imgProps xmlns:a14="http://schemas.microsoft.com/office/drawing/2010/main">
                  <a14:imgLayer r:embed="rId10">
                    <a14:imgEffect>
                      <a14:brightnessContrast bright="30000"/>
                    </a14:imgEffect>
                  </a14:imgLayer>
                </a14:imgProps>
              </a:ext>
              <a:ext uri="{28A0092B-C50C-407E-A947-70E740481C1C}">
                <a14:useLocalDpi xmlns:a14="http://schemas.microsoft.com/office/drawing/2010/main"/>
              </a:ext>
            </a:extLst>
          </a:blip>
          <a:srcRect/>
          <a:stretch/>
        </p:blipFill>
        <p:spPr>
          <a:xfrm>
            <a:off x="3870231" y="2071928"/>
            <a:ext cx="1694399" cy="2509200"/>
          </a:xfrm>
          <a:prstGeom prst="rect">
            <a:avLst/>
          </a:prstGeom>
          <a:noFill/>
        </p:spPr>
      </p:pic>
      <p:sp>
        <p:nvSpPr>
          <p:cNvPr id="24" name="TextBox 23">
            <a:extLst>
              <a:ext uri="{FF2B5EF4-FFF2-40B4-BE49-F238E27FC236}">
                <a16:creationId xmlns:a16="http://schemas.microsoft.com/office/drawing/2014/main" id="{FFEF7FC6-4195-4305-A9EE-1747515FD564}"/>
              </a:ext>
            </a:extLst>
          </p:cNvPr>
          <p:cNvSpPr txBox="1"/>
          <p:nvPr/>
        </p:nvSpPr>
        <p:spPr>
          <a:xfrm>
            <a:off x="4995729" y="4232624"/>
            <a:ext cx="599555"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50%</a:t>
            </a:r>
          </a:p>
        </p:txBody>
      </p:sp>
      <p:sp>
        <p:nvSpPr>
          <p:cNvPr id="25" name="TextBox 24">
            <a:extLst>
              <a:ext uri="{FF2B5EF4-FFF2-40B4-BE49-F238E27FC236}">
                <a16:creationId xmlns:a16="http://schemas.microsoft.com/office/drawing/2014/main" id="{399AE744-4964-4E02-9290-BC1E44EAEA72}"/>
              </a:ext>
            </a:extLst>
          </p:cNvPr>
          <p:cNvSpPr txBox="1"/>
          <p:nvPr/>
        </p:nvSpPr>
        <p:spPr>
          <a:xfrm>
            <a:off x="3870558" y="4233451"/>
            <a:ext cx="59955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60%</a:t>
            </a:r>
          </a:p>
        </p:txBody>
      </p:sp>
      <p:sp>
        <p:nvSpPr>
          <p:cNvPr id="27" name="Rectangle 26">
            <a:extLst>
              <a:ext uri="{FF2B5EF4-FFF2-40B4-BE49-F238E27FC236}">
                <a16:creationId xmlns:a16="http://schemas.microsoft.com/office/drawing/2014/main" id="{E5277436-9061-4DFE-A3B7-B870D48A81DE}"/>
              </a:ext>
            </a:extLst>
          </p:cNvPr>
          <p:cNvSpPr/>
          <p:nvPr/>
        </p:nvSpPr>
        <p:spPr>
          <a:xfrm>
            <a:off x="4715957" y="2071928"/>
            <a:ext cx="864000" cy="2506347"/>
          </a:xfrm>
          <a:prstGeom prst="rect">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1" name="Graphic 30" descr="Users">
            <a:extLst>
              <a:ext uri="{FF2B5EF4-FFF2-40B4-BE49-F238E27FC236}">
                <a16:creationId xmlns:a16="http://schemas.microsoft.com/office/drawing/2014/main" id="{85CC05BC-8BC6-47CD-B4EC-66932CBBBBBA}"/>
              </a:ext>
            </a:extLst>
          </p:cNvPr>
          <p:cNvPicPr>
            <a:picLocks noChangeAspect="1"/>
          </p:cNvPicPr>
          <p:nvPr/>
        </p:nvPicPr>
        <p:blipFill rotWithShape="1">
          <a:blip r:embed="rId11" cstate="email">
            <a:extLst>
              <a:ext uri="{28A0092B-C50C-407E-A947-70E740481C1C}">
                <a14:useLocalDpi xmlns:a14="http://schemas.microsoft.com/office/drawing/2010/main"/>
              </a:ext>
              <a:ext uri="{96DAC541-7B7A-43D3-8B79-37D633B846F1}">
                <asvg:svgBlip xmlns:asvg="http://schemas.microsoft.com/office/drawing/2016/SVG/main" r:embed="rId12"/>
              </a:ext>
            </a:extLst>
          </a:blip>
          <a:srcRect t="16360" b="12766"/>
          <a:stretch/>
        </p:blipFill>
        <p:spPr>
          <a:xfrm>
            <a:off x="449391" y="5188997"/>
            <a:ext cx="761914" cy="540000"/>
          </a:xfrm>
          <a:prstGeom prst="rect">
            <a:avLst/>
          </a:prstGeom>
        </p:spPr>
      </p:pic>
      <p:grpSp>
        <p:nvGrpSpPr>
          <p:cNvPr id="32" name="Group 31">
            <a:extLst>
              <a:ext uri="{FF2B5EF4-FFF2-40B4-BE49-F238E27FC236}">
                <a16:creationId xmlns:a16="http://schemas.microsoft.com/office/drawing/2014/main" id="{A59A91B9-99E8-40D0-B997-44F31B579F90}"/>
              </a:ext>
            </a:extLst>
          </p:cNvPr>
          <p:cNvGrpSpPr>
            <a:grpSpLocks noChangeAspect="1"/>
          </p:cNvGrpSpPr>
          <p:nvPr/>
        </p:nvGrpSpPr>
        <p:grpSpPr>
          <a:xfrm>
            <a:off x="2138222" y="5068456"/>
            <a:ext cx="706163" cy="720000"/>
            <a:chOff x="10413176" y="260648"/>
            <a:chExt cx="793703" cy="809255"/>
          </a:xfrm>
        </p:grpSpPr>
        <p:pic>
          <p:nvPicPr>
            <p:cNvPr id="33" name="Picture 32" descr="going on larger &lt;strong&gt;bag&lt;/strong&gt; | I totally stole this from cool ...">
              <a:extLst>
                <a:ext uri="{FF2B5EF4-FFF2-40B4-BE49-F238E27FC236}">
                  <a16:creationId xmlns:a16="http://schemas.microsoft.com/office/drawing/2014/main" id="{A1EC7C9E-CDFF-4684-A780-E66050F4BD17}"/>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10605711" y="260648"/>
              <a:ext cx="526319" cy="530896"/>
            </a:xfrm>
            <a:prstGeom prst="rect">
              <a:avLst/>
            </a:prstGeom>
          </p:spPr>
        </p:pic>
        <p:pic>
          <p:nvPicPr>
            <p:cNvPr id="34" name="Picture 33" descr="List of Key Items in Generation I - Bulbapedia, the ...">
              <a:extLst>
                <a:ext uri="{FF2B5EF4-FFF2-40B4-BE49-F238E27FC236}">
                  <a16:creationId xmlns:a16="http://schemas.microsoft.com/office/drawing/2014/main" id="{9EF055D8-7AB1-4D06-90B0-BC604A486763}"/>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10413176" y="550542"/>
              <a:ext cx="585264" cy="438948"/>
            </a:xfrm>
            <a:prstGeom prst="rect">
              <a:avLst/>
            </a:prstGeom>
          </p:spPr>
        </p:pic>
        <p:pic>
          <p:nvPicPr>
            <p:cNvPr id="35" name="Picture 34" descr="&lt;strong&gt;Can&lt;/strong&gt; of Coca-Cola (1980s) by FearOfTheBlackWolf on DeviantArt">
              <a:extLst>
                <a:ext uri="{FF2B5EF4-FFF2-40B4-BE49-F238E27FC236}">
                  <a16:creationId xmlns:a16="http://schemas.microsoft.com/office/drawing/2014/main" id="{9D95E676-3539-4BF7-AAC7-D53631F90C90}"/>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10866188" y="699602"/>
              <a:ext cx="340691" cy="370301"/>
            </a:xfrm>
            <a:prstGeom prst="rect">
              <a:avLst/>
            </a:prstGeom>
          </p:spPr>
        </p:pic>
      </p:grpSp>
      <p:pic>
        <p:nvPicPr>
          <p:cNvPr id="36" name="Graphic 35" descr="Clock">
            <a:extLst>
              <a:ext uri="{FF2B5EF4-FFF2-40B4-BE49-F238E27FC236}">
                <a16:creationId xmlns:a16="http://schemas.microsoft.com/office/drawing/2014/main" id="{EDE3917A-7FC0-45A3-B444-82F05159EE2E}"/>
              </a:ext>
            </a:extLst>
          </p:cNvPr>
          <p:cNvPicPr>
            <a:picLocks noChangeAspect="1"/>
          </p:cNvPicPr>
          <p:nvPr/>
        </p:nvPicPr>
        <p:blipFill>
          <a:blip r:embed="rId16" cstate="email">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3863832" y="5098997"/>
            <a:ext cx="720000" cy="720000"/>
          </a:xfrm>
          <a:prstGeom prst="rect">
            <a:avLst/>
          </a:prstGeom>
        </p:spPr>
      </p:pic>
      <p:pic>
        <p:nvPicPr>
          <p:cNvPr id="37" name="Picture 36" descr="Category:Fingerprints - Wikimedia Commons">
            <a:extLst>
              <a:ext uri="{FF2B5EF4-FFF2-40B4-BE49-F238E27FC236}">
                <a16:creationId xmlns:a16="http://schemas.microsoft.com/office/drawing/2014/main" id="{D8C7D48B-871A-42B3-9FB1-86B41A8F0C38}"/>
              </a:ext>
            </a:extLst>
          </p:cNvPr>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5150523" y="5189349"/>
            <a:ext cx="373500" cy="540000"/>
          </a:xfrm>
          <a:prstGeom prst="rect">
            <a:avLst/>
          </a:prstGeom>
        </p:spPr>
      </p:pic>
      <p:pic>
        <p:nvPicPr>
          <p:cNvPr id="38" name="Picture 37" descr="Category:Fingerprints - Wikimedia Commons">
            <a:extLst>
              <a:ext uri="{FF2B5EF4-FFF2-40B4-BE49-F238E27FC236}">
                <a16:creationId xmlns:a16="http://schemas.microsoft.com/office/drawing/2014/main" id="{8A837F3E-3243-4D6F-BF3E-F6F1DCE6DABF}"/>
              </a:ext>
            </a:extLst>
          </p:cNvPr>
          <p:cNvPicPr>
            <a:picLocks noChangeAspect="1"/>
          </p:cNvPicPr>
          <p:nvPr/>
        </p:nvPicPr>
        <p:blipFill>
          <a:blip r:embed="rId19" cstate="email">
            <a:extLst>
              <a:ext uri="{BEBA8EAE-BF5A-486C-A8C5-ECC9F3942E4B}">
                <a14:imgProps xmlns:a14="http://schemas.microsoft.com/office/drawing/2010/main">
                  <a14:imgLayer r:embed="rId20">
                    <a14:imgEffect>
                      <a14:brightnessContrast contrast="-60000"/>
                    </a14:imgEffect>
                  </a14:imgLayer>
                </a14:imgProps>
              </a:ext>
              <a:ext uri="{28A0092B-C50C-407E-A947-70E740481C1C}">
                <a14:useLocalDpi xmlns:a14="http://schemas.microsoft.com/office/drawing/2010/main"/>
              </a:ext>
            </a:extLst>
          </a:blip>
          <a:stretch>
            <a:fillRect/>
          </a:stretch>
        </p:blipFill>
        <p:spPr>
          <a:xfrm>
            <a:off x="5528534" y="5189349"/>
            <a:ext cx="373500" cy="540000"/>
          </a:xfrm>
          <a:prstGeom prst="rect">
            <a:avLst/>
          </a:prstGeom>
          <a:noFill/>
        </p:spPr>
      </p:pic>
      <p:pic>
        <p:nvPicPr>
          <p:cNvPr id="39" name="Picture 38" descr="Category:Fingerprints - Wikimedia Commons">
            <a:extLst>
              <a:ext uri="{FF2B5EF4-FFF2-40B4-BE49-F238E27FC236}">
                <a16:creationId xmlns:a16="http://schemas.microsoft.com/office/drawing/2014/main" id="{AE1EF1F9-A795-46D3-9B7E-18B40D72575C}"/>
              </a:ext>
            </a:extLst>
          </p:cNvPr>
          <p:cNvPicPr>
            <a:picLocks noChangeAspect="1"/>
          </p:cNvPicPr>
          <p:nvPr/>
        </p:nvPicPr>
        <p:blipFill>
          <a:blip r:embed="rId21" cstate="email">
            <a:duotone>
              <a:schemeClr val="bg2">
                <a:shade val="45000"/>
                <a:satMod val="135000"/>
              </a:schemeClr>
              <a:prstClr val="white"/>
            </a:duotone>
            <a:extLst>
              <a:ext uri="{BEBA8EAE-BF5A-486C-A8C5-ECC9F3942E4B}">
                <a14:imgProps xmlns:a14="http://schemas.microsoft.com/office/drawing/2010/main">
                  <a14:imgLayer r:embed="rId20">
                    <a14:imgEffect>
                      <a14:brightnessContrast contrast="-85000"/>
                    </a14:imgEffect>
                  </a14:imgLayer>
                </a14:imgProps>
              </a:ext>
              <a:ext uri="{28A0092B-C50C-407E-A947-70E740481C1C}">
                <a14:useLocalDpi xmlns:a14="http://schemas.microsoft.com/office/drawing/2010/main"/>
              </a:ext>
            </a:extLst>
          </a:blip>
          <a:stretch>
            <a:fillRect/>
          </a:stretch>
        </p:blipFill>
        <p:spPr>
          <a:xfrm>
            <a:off x="5904289" y="5189349"/>
            <a:ext cx="373500" cy="540000"/>
          </a:xfrm>
          <a:prstGeom prst="rect">
            <a:avLst/>
          </a:prstGeom>
        </p:spPr>
      </p:pic>
      <p:pic>
        <p:nvPicPr>
          <p:cNvPr id="40" name="Picture 39" descr="Category:Fingerprints - Wikimedia Commons">
            <a:extLst>
              <a:ext uri="{FF2B5EF4-FFF2-40B4-BE49-F238E27FC236}">
                <a16:creationId xmlns:a16="http://schemas.microsoft.com/office/drawing/2014/main" id="{629B9C81-DC9F-405F-AA64-9A1CC81C11A5}"/>
              </a:ext>
            </a:extLst>
          </p:cNvPr>
          <p:cNvPicPr>
            <a:picLocks noChangeAspect="1"/>
          </p:cNvPicPr>
          <p:nvPr/>
        </p:nvPicPr>
        <p:blipFill>
          <a:blip r:embed="rId22" cstate="email">
            <a:lum bright="70000" contrast="-70000"/>
            <a:extLst>
              <a:ext uri="{BEBA8EAE-BF5A-486C-A8C5-ECC9F3942E4B}">
                <a14:imgProps xmlns:a14="http://schemas.microsoft.com/office/drawing/2010/main">
                  <a14:imgLayer r:embed="rId20">
                    <a14:imgEffect>
                      <a14:brightnessContrast contrast="-98000"/>
                    </a14:imgEffect>
                  </a14:imgLayer>
                </a14:imgProps>
              </a:ext>
              <a:ext uri="{28A0092B-C50C-407E-A947-70E740481C1C}">
                <a14:useLocalDpi xmlns:a14="http://schemas.microsoft.com/office/drawing/2010/main"/>
              </a:ext>
            </a:extLst>
          </a:blip>
          <a:stretch>
            <a:fillRect/>
          </a:stretch>
        </p:blipFill>
        <p:spPr>
          <a:xfrm>
            <a:off x="6277789" y="5189349"/>
            <a:ext cx="373500" cy="540000"/>
          </a:xfrm>
          <a:prstGeom prst="rect">
            <a:avLst/>
          </a:prstGeom>
        </p:spPr>
      </p:pic>
      <p:pic>
        <p:nvPicPr>
          <p:cNvPr id="41" name="Picture 40" descr="Category:Fingerprints - Wikimedia Commons">
            <a:extLst>
              <a:ext uri="{FF2B5EF4-FFF2-40B4-BE49-F238E27FC236}">
                <a16:creationId xmlns:a16="http://schemas.microsoft.com/office/drawing/2014/main" id="{314D3A76-7B67-4756-A283-DE8D32858CB8}"/>
              </a:ext>
            </a:extLst>
          </p:cNvPr>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7498585" y="5215783"/>
            <a:ext cx="373500" cy="540000"/>
          </a:xfrm>
          <a:prstGeom prst="rect">
            <a:avLst/>
          </a:prstGeom>
        </p:spPr>
      </p:pic>
      <p:pic>
        <p:nvPicPr>
          <p:cNvPr id="42" name="Graphic 41" descr="Scissors">
            <a:extLst>
              <a:ext uri="{FF2B5EF4-FFF2-40B4-BE49-F238E27FC236}">
                <a16:creationId xmlns:a16="http://schemas.microsoft.com/office/drawing/2014/main" id="{2D9340DA-1CEE-4C5C-8E0A-BAFB1F6B643C}"/>
              </a:ext>
            </a:extLst>
          </p:cNvPr>
          <p:cNvPicPr>
            <a:picLocks noChangeAspect="1"/>
          </p:cNvPicPr>
          <p:nvPr/>
        </p:nvPicPr>
        <p:blipFill>
          <a:blip r:embed="rId23" cstate="email">
            <a:extLst>
              <a:ext uri="{28A0092B-C50C-407E-A947-70E740481C1C}">
                <a14:useLocalDpi xmlns:a14="http://schemas.microsoft.com/office/drawing/2010/main"/>
              </a:ext>
              <a:ext uri="{96DAC541-7B7A-43D3-8B79-37D633B846F1}">
                <asvg:svgBlip xmlns:asvg="http://schemas.microsoft.com/office/drawing/2016/SVG/main" r:embed="rId24"/>
              </a:ext>
            </a:extLst>
          </a:blip>
          <a:stretch>
            <a:fillRect/>
          </a:stretch>
        </p:blipFill>
        <p:spPr>
          <a:xfrm rot="6337307">
            <a:off x="7542762" y="5638998"/>
            <a:ext cx="360000" cy="360000"/>
          </a:xfrm>
          <a:prstGeom prst="rect">
            <a:avLst/>
          </a:prstGeom>
        </p:spPr>
      </p:pic>
      <p:pic>
        <p:nvPicPr>
          <p:cNvPr id="16" name="Picture 15" descr="A close up of a logo&#10;&#10;Description automatically generated">
            <a:extLst>
              <a:ext uri="{FF2B5EF4-FFF2-40B4-BE49-F238E27FC236}">
                <a16:creationId xmlns:a16="http://schemas.microsoft.com/office/drawing/2014/main" id="{9E22F483-F08A-4F6A-985C-1A2BCD7DAC27}"/>
              </a:ext>
            </a:extLst>
          </p:cNvPr>
          <p:cNvPicPr>
            <a:picLocks noChangeAspect="1"/>
          </p:cNvPicPr>
          <p:nvPr/>
        </p:nvPicPr>
        <p:blipFill rotWithShape="1">
          <a:blip r:embed="rId25" cstate="email">
            <a:extLst>
              <a:ext uri="{28A0092B-C50C-407E-A947-70E740481C1C}">
                <a14:useLocalDpi xmlns:a14="http://schemas.microsoft.com/office/drawing/2010/main"/>
              </a:ext>
            </a:extLst>
          </a:blip>
          <a:srcRect/>
          <a:stretch/>
        </p:blipFill>
        <p:spPr>
          <a:xfrm>
            <a:off x="9050779" y="5119831"/>
            <a:ext cx="1420409" cy="720000"/>
          </a:xfrm>
          <a:prstGeom prst="rect">
            <a:avLst/>
          </a:prstGeom>
        </p:spPr>
      </p:pic>
    </p:spTree>
    <p:extLst>
      <p:ext uri="{BB962C8B-B14F-4D97-AF65-F5344CB8AC3E}">
        <p14:creationId xmlns:p14="http://schemas.microsoft.com/office/powerpoint/2010/main" val="4002175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250"/>
                                        <p:tgtEl>
                                          <p:spTgt spid="2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fade">
                                      <p:cBhvr>
                                        <p:cTn id="20" dur="250"/>
                                        <p:tgtEl>
                                          <p:spTgt spid="29"/>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250"/>
                                        <p:tgtEl>
                                          <p:spTgt spid="30"/>
                                        </p:tgtEl>
                                      </p:cBhvr>
                                    </p:animEffect>
                                  </p:childTnLst>
                                </p:cTn>
                              </p:par>
                              <p:par>
                                <p:cTn id="24" presetID="10" presetClass="exit" presetSubtype="0" fill="hold" grpId="0" nodeType="withEffect">
                                  <p:stCondLst>
                                    <p:cond delay="0"/>
                                  </p:stCondLst>
                                  <p:childTnLst>
                                    <p:animEffect transition="out" filter="fade">
                                      <p:cBhvr>
                                        <p:cTn id="25" dur="250"/>
                                        <p:tgtEl>
                                          <p:spTgt spid="3">
                                            <p:txEl>
                                              <p:pRg st="0" end="0"/>
                                            </p:txEl>
                                          </p:spTgt>
                                        </p:tgtEl>
                                      </p:cBhvr>
                                    </p:animEffect>
                                    <p:set>
                                      <p:cBhvr>
                                        <p:cTn id="26" dur="1" fill="hold">
                                          <p:stCondLst>
                                            <p:cond delay="249"/>
                                          </p:stCondLst>
                                        </p:cTn>
                                        <p:tgtEl>
                                          <p:spTgt spid="3">
                                            <p:txEl>
                                              <p:pRg st="0" end="0"/>
                                            </p:txEl>
                                          </p:spTgt>
                                        </p:tgtEl>
                                        <p:attrNameLst>
                                          <p:attrName>style.visibility</p:attrName>
                                        </p:attrNameLst>
                                      </p:cBhvr>
                                      <p:to>
                                        <p:strVal val="hidden"/>
                                      </p:to>
                                    </p:set>
                                  </p:childTnLst>
                                </p:cTn>
                              </p:par>
                              <p:par>
                                <p:cTn id="27" presetID="10" presetClass="exit" presetSubtype="0" fill="hold" grpId="0" nodeType="withEffect">
                                  <p:stCondLst>
                                    <p:cond delay="0"/>
                                  </p:stCondLst>
                                  <p:childTnLst>
                                    <p:animEffect transition="out" filter="fade">
                                      <p:cBhvr>
                                        <p:cTn id="28" dur="250"/>
                                        <p:tgtEl>
                                          <p:spTgt spid="3">
                                            <p:txEl>
                                              <p:pRg st="1" end="1"/>
                                            </p:txEl>
                                          </p:spTgt>
                                        </p:tgtEl>
                                      </p:cBhvr>
                                    </p:animEffect>
                                    <p:set>
                                      <p:cBhvr>
                                        <p:cTn id="29" dur="1" fill="hold">
                                          <p:stCondLst>
                                            <p:cond delay="249"/>
                                          </p:stCondLst>
                                        </p:cTn>
                                        <p:tgtEl>
                                          <p:spTgt spid="3">
                                            <p:txEl>
                                              <p:pRg st="1" end="1"/>
                                            </p:txEl>
                                          </p:spTgt>
                                        </p:tgtEl>
                                        <p:attrNameLst>
                                          <p:attrName>style.visibility</p:attrName>
                                        </p:attrNameLst>
                                      </p:cBhvr>
                                      <p:to>
                                        <p:strVal val="hidden"/>
                                      </p:to>
                                    </p:set>
                                  </p:childTnLst>
                                </p:cTn>
                              </p:par>
                              <p:par>
                                <p:cTn id="30" presetID="10" presetClass="exit" presetSubtype="0" fill="hold" grpId="0" nodeType="withEffect">
                                  <p:stCondLst>
                                    <p:cond delay="0"/>
                                  </p:stCondLst>
                                  <p:childTnLst>
                                    <p:animEffect transition="out" filter="fade">
                                      <p:cBhvr>
                                        <p:cTn id="31" dur="250"/>
                                        <p:tgtEl>
                                          <p:spTgt spid="3">
                                            <p:txEl>
                                              <p:pRg st="2" end="2"/>
                                            </p:txEl>
                                          </p:spTgt>
                                        </p:tgtEl>
                                      </p:cBhvr>
                                    </p:animEffect>
                                    <p:set>
                                      <p:cBhvr>
                                        <p:cTn id="32" dur="1" fill="hold">
                                          <p:stCondLst>
                                            <p:cond delay="249"/>
                                          </p:stCondLst>
                                        </p:cTn>
                                        <p:tgtEl>
                                          <p:spTgt spid="3">
                                            <p:txEl>
                                              <p:pRg st="2" end="2"/>
                                            </p:txEl>
                                          </p:spTgt>
                                        </p:tgtEl>
                                        <p:attrNameLst>
                                          <p:attrName>style.visibility</p:attrName>
                                        </p:attrNameLst>
                                      </p:cBhvr>
                                      <p:to>
                                        <p:strVal val="hidden"/>
                                      </p:to>
                                    </p:set>
                                  </p:childTnLst>
                                </p:cTn>
                              </p:par>
                              <p:par>
                                <p:cTn id="33" presetID="10" presetClass="exit" presetSubtype="0" fill="hold" grpId="0" nodeType="withEffect">
                                  <p:stCondLst>
                                    <p:cond delay="0"/>
                                  </p:stCondLst>
                                  <p:childTnLst>
                                    <p:animEffect transition="out" filter="fade">
                                      <p:cBhvr>
                                        <p:cTn id="34" dur="250"/>
                                        <p:tgtEl>
                                          <p:spTgt spid="3">
                                            <p:bg/>
                                          </p:spTgt>
                                        </p:tgtEl>
                                      </p:cBhvr>
                                    </p:animEffect>
                                    <p:set>
                                      <p:cBhvr>
                                        <p:cTn id="35" dur="1" fill="hold">
                                          <p:stCondLst>
                                            <p:cond delay="249"/>
                                          </p:stCondLst>
                                        </p:cTn>
                                        <p:tgtEl>
                                          <p:spTgt spid="3">
                                            <p:bg/>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 grpId="0" uiExpand="1" build="p" animBg="1"/>
      <p:bldP spid="10" grpId="0" animBg="1"/>
      <p:bldP spid="11" grpId="0" animBg="1"/>
      <p:bldP spid="2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522AAE8-A1AF-43C4-8B92-875821A1FF07}"/>
              </a:ext>
            </a:extLst>
          </p:cNvPr>
          <p:cNvSpPr txBox="1">
            <a:spLocks/>
          </p:cNvSpPr>
          <p:nvPr/>
        </p:nvSpPr>
        <p:spPr>
          <a:xfrm>
            <a:off x="831850" y="1709738"/>
            <a:ext cx="10515600" cy="2852737"/>
          </a:xfrm>
          <a:prstGeom prst="rect">
            <a:avLst/>
          </a:prstGeom>
          <a:noFill/>
        </p:spPr>
        <p:txBody>
          <a:bodyPr vert="horz" lIns="91440" tIns="45720" rIns="91440" bIns="45720" rtlCol="0" anchor="b">
            <a:normAutofit/>
          </a:bodyPr>
          <a:lstStyle>
            <a:lvl1pPr algn="l" defTabSz="914400" rtl="0" eaLnBrk="1" latinLnBrk="0" hangingPunct="1">
              <a:lnSpc>
                <a:spcPct val="90000"/>
              </a:lnSpc>
              <a:spcBef>
                <a:spcPct val="0"/>
              </a:spcBef>
              <a:buNone/>
              <a:defRPr sz="4800" b="1" kern="1200" cap="small" baseline="0">
                <a:solidFill>
                  <a:schemeClr val="tx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AU" sz="4800" b="1" i="0" u="none" strike="noStrike" kern="1200" cap="small" spc="0" normalizeH="0" baseline="0" noProof="0" dirty="0">
              <a:ln>
                <a:noFill/>
              </a:ln>
              <a:solidFill>
                <a:schemeClr val="tx2"/>
              </a:solidFill>
              <a:effectLst/>
              <a:uLnTx/>
              <a:uFillTx/>
              <a:latin typeface="Arial" panose="020B0604020202020204" pitchFamily="34" charset="0"/>
              <a:ea typeface="+mj-ea"/>
              <a:cs typeface="Arial" panose="020B0604020202020204" pitchFamily="34" charset="0"/>
            </a:endParaRPr>
          </a:p>
        </p:txBody>
      </p:sp>
      <p:sp>
        <p:nvSpPr>
          <p:cNvPr id="9" name="Title 8">
            <a:extLst>
              <a:ext uri="{FF2B5EF4-FFF2-40B4-BE49-F238E27FC236}">
                <a16:creationId xmlns:a16="http://schemas.microsoft.com/office/drawing/2014/main" id="{3723669E-09B1-43D6-A3AA-77F1FB6F197A}"/>
              </a:ext>
            </a:extLst>
          </p:cNvPr>
          <p:cNvSpPr>
            <a:spLocks noGrp="1"/>
          </p:cNvSpPr>
          <p:nvPr>
            <p:ph type="title"/>
          </p:nvPr>
        </p:nvSpPr>
        <p:spPr/>
        <p:txBody>
          <a:bodyPr/>
          <a:lstStyle/>
          <a:p>
            <a:r>
              <a:rPr lang="en-AU" dirty="0"/>
              <a:t>Simplify reagent application</a:t>
            </a:r>
          </a:p>
        </p:txBody>
      </p:sp>
      <p:sp>
        <p:nvSpPr>
          <p:cNvPr id="10" name="Text Placeholder 9">
            <a:extLst>
              <a:ext uri="{FF2B5EF4-FFF2-40B4-BE49-F238E27FC236}">
                <a16:creationId xmlns:a16="http://schemas.microsoft.com/office/drawing/2014/main" id="{180DCA2D-3EE6-4105-9632-1F4B6B53ABD9}"/>
              </a:ext>
            </a:extLst>
          </p:cNvPr>
          <p:cNvSpPr>
            <a:spLocks noGrp="1"/>
          </p:cNvSpPr>
          <p:nvPr>
            <p:ph type="body" idx="1"/>
          </p:nvPr>
        </p:nvSpPr>
        <p:spPr/>
        <p:txBody>
          <a:bodyPr/>
          <a:lstStyle/>
          <a:p>
            <a:endParaRPr lang="en-AU"/>
          </a:p>
        </p:txBody>
      </p:sp>
    </p:spTree>
    <p:extLst>
      <p:ext uri="{BB962C8B-B14F-4D97-AF65-F5344CB8AC3E}">
        <p14:creationId xmlns:p14="http://schemas.microsoft.com/office/powerpoint/2010/main" val="2837126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855A539B-C606-428B-89B5-9FA851A659F2}"/>
              </a:ext>
            </a:extLst>
          </p:cNvPr>
          <p:cNvSpPr/>
          <p:nvPr/>
        </p:nvSpPr>
        <p:spPr>
          <a:xfrm>
            <a:off x="9388064" y="6497301"/>
            <a:ext cx="2803936" cy="360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Content Placeholder 2">
            <a:extLst>
              <a:ext uri="{FF2B5EF4-FFF2-40B4-BE49-F238E27FC236}">
                <a16:creationId xmlns:a16="http://schemas.microsoft.com/office/drawing/2014/main" id="{A444B7D6-0FDE-7242-9BCF-0C49FA925D4E}"/>
              </a:ext>
            </a:extLst>
          </p:cNvPr>
          <p:cNvSpPr>
            <a:spLocks noGrp="1"/>
          </p:cNvSpPr>
          <p:nvPr>
            <p:ph sz="half" idx="1"/>
          </p:nvPr>
        </p:nvSpPr>
        <p:spPr/>
        <p:txBody>
          <a:bodyPr anchor="ctr"/>
          <a:lstStyle/>
          <a:p>
            <a:pPr marL="231775" indent="-231775"/>
            <a:r>
              <a:rPr lang="en-AU" dirty="0"/>
              <a:t>Potential interaction between fingermark and COOH</a:t>
            </a:r>
            <a:endParaRPr lang="en-AU" baseline="30000" dirty="0"/>
          </a:p>
          <a:p>
            <a:pPr marL="688975" lvl="1" indent="-231775">
              <a:spcAft>
                <a:spcPts val="600"/>
              </a:spcAft>
            </a:pPr>
            <a:r>
              <a:rPr lang="en-AU" sz="2600" dirty="0"/>
              <a:t>Higher temperature should </a:t>
            </a:r>
            <a:r>
              <a:rPr lang="en-AU" sz="2600" dirty="0">
                <a:sym typeface="Wingdings" panose="05000000000000000000" pitchFamily="2" charset="2"/>
              </a:rPr>
              <a:t> shorter immersion time</a:t>
            </a:r>
            <a:endParaRPr lang="en-AU" sz="2600" dirty="0"/>
          </a:p>
          <a:p>
            <a:pPr>
              <a:spcAft>
                <a:spcPts val="1200"/>
              </a:spcAft>
            </a:pPr>
            <a:r>
              <a:rPr lang="en-AU" dirty="0"/>
              <a:t>Comparison experiments: </a:t>
            </a:r>
            <a:br>
              <a:rPr lang="en-AU" dirty="0"/>
            </a:br>
            <a:r>
              <a:rPr lang="en-AU" dirty="0"/>
              <a:t>3, 23, 30, 35, 40, 45°C</a:t>
            </a:r>
            <a:endParaRPr lang="en-US" dirty="0"/>
          </a:p>
          <a:p>
            <a:r>
              <a:rPr lang="en-AU" dirty="0"/>
              <a:t>Reduced detection time to 5 minutes</a:t>
            </a:r>
          </a:p>
        </p:txBody>
      </p:sp>
      <p:sp>
        <p:nvSpPr>
          <p:cNvPr id="2" name="Title 1">
            <a:extLst>
              <a:ext uri="{FF2B5EF4-FFF2-40B4-BE49-F238E27FC236}">
                <a16:creationId xmlns:a16="http://schemas.microsoft.com/office/drawing/2014/main" id="{0F659A83-1193-A846-8825-734FE65278BE}"/>
              </a:ext>
            </a:extLst>
          </p:cNvPr>
          <p:cNvSpPr>
            <a:spLocks noGrp="1"/>
          </p:cNvSpPr>
          <p:nvPr>
            <p:ph type="title"/>
          </p:nvPr>
        </p:nvSpPr>
        <p:spPr/>
        <p:txBody>
          <a:bodyPr/>
          <a:lstStyle/>
          <a:p>
            <a:r>
              <a:rPr lang="en-US" b="1" dirty="0"/>
              <a:t>Temperature and immersion time</a:t>
            </a:r>
            <a:endParaRPr lang="en-AU" b="1" dirty="0"/>
          </a:p>
        </p:txBody>
      </p:sp>
      <p:sp>
        <p:nvSpPr>
          <p:cNvPr id="5" name="TextBox 4">
            <a:extLst>
              <a:ext uri="{FF2B5EF4-FFF2-40B4-BE49-F238E27FC236}">
                <a16:creationId xmlns:a16="http://schemas.microsoft.com/office/drawing/2014/main" id="{A73ABA96-6EFB-A042-B64F-B97904443B40}"/>
              </a:ext>
            </a:extLst>
          </p:cNvPr>
          <p:cNvSpPr txBox="1"/>
          <p:nvPr/>
        </p:nvSpPr>
        <p:spPr>
          <a:xfrm>
            <a:off x="0" y="6497301"/>
            <a:ext cx="10044442" cy="30777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400" b="0" i="0" u="none" strike="noStrike" kern="1200" cap="none" spc="0" normalizeH="0" baseline="0" noProof="0" dirty="0">
                <a:ln>
                  <a:noFill/>
                </a:ln>
                <a:solidFill>
                  <a:srgbClr val="000000"/>
                </a:solidFill>
                <a:effectLst/>
                <a:uLnTx/>
                <a:uFillTx/>
                <a:latin typeface="+mj-lt"/>
                <a:ea typeface="Gotham Narrow Book" charset="0"/>
                <a:cs typeface="Arial" panose="020B0604020202020204" pitchFamily="34" charset="0"/>
              </a:rPr>
              <a:t>Moret, S., </a:t>
            </a:r>
            <a:r>
              <a:rPr kumimoji="0" lang="en-AU" sz="1400" b="0" i="0" u="none" strike="noStrike" kern="1200" cap="none" spc="0" normalizeH="0" baseline="0" noProof="0" dirty="0" err="1">
                <a:ln>
                  <a:noFill/>
                </a:ln>
                <a:solidFill>
                  <a:srgbClr val="000000"/>
                </a:solidFill>
                <a:effectLst/>
                <a:uLnTx/>
                <a:uFillTx/>
                <a:latin typeface="+mj-lt"/>
                <a:ea typeface="Gotham Narrow Book" charset="0"/>
                <a:cs typeface="Arial" panose="020B0604020202020204" pitchFamily="34" charset="0"/>
              </a:rPr>
              <a:t>Bécue</a:t>
            </a:r>
            <a:r>
              <a:rPr kumimoji="0" lang="en-AU" sz="1400" b="0" i="0" u="none" strike="noStrike" kern="1200" cap="none" spc="0" normalizeH="0" baseline="0" noProof="0" dirty="0">
                <a:ln>
                  <a:noFill/>
                </a:ln>
                <a:solidFill>
                  <a:srgbClr val="000000"/>
                </a:solidFill>
                <a:effectLst/>
                <a:uLnTx/>
                <a:uFillTx/>
                <a:latin typeface="+mj-lt"/>
                <a:ea typeface="Gotham Narrow Book" charset="0"/>
                <a:cs typeface="Arial" panose="020B0604020202020204" pitchFamily="34" charset="0"/>
              </a:rPr>
              <a:t>, A. &amp; </a:t>
            </a:r>
            <a:r>
              <a:rPr kumimoji="0" lang="en-AU" sz="1400" b="0" i="0" u="none" strike="noStrike" kern="1200" cap="none" spc="0" normalizeH="0" baseline="0" noProof="0" dirty="0" err="1">
                <a:ln>
                  <a:noFill/>
                </a:ln>
                <a:solidFill>
                  <a:srgbClr val="000000"/>
                </a:solidFill>
                <a:effectLst/>
                <a:uLnTx/>
                <a:uFillTx/>
                <a:latin typeface="+mj-lt"/>
                <a:ea typeface="Gotham Narrow Book" charset="0"/>
                <a:cs typeface="Arial" panose="020B0604020202020204" pitchFamily="34" charset="0"/>
              </a:rPr>
              <a:t>Champod</a:t>
            </a:r>
            <a:r>
              <a:rPr kumimoji="0" lang="en-AU" sz="1400" b="0" i="0" u="none" strike="noStrike" kern="1200" cap="none" spc="0" normalizeH="0" baseline="0" noProof="0" dirty="0">
                <a:ln>
                  <a:noFill/>
                </a:ln>
                <a:solidFill>
                  <a:srgbClr val="000000"/>
                </a:solidFill>
                <a:effectLst/>
                <a:uLnTx/>
                <a:uFillTx/>
                <a:latin typeface="+mj-lt"/>
                <a:ea typeface="Gotham Narrow Book" charset="0"/>
                <a:cs typeface="Arial" panose="020B0604020202020204" pitchFamily="34" charset="0"/>
              </a:rPr>
              <a:t>, C. 2014, </a:t>
            </a:r>
            <a:r>
              <a:rPr kumimoji="0" lang="en-AU" sz="1400" b="0" i="1" u="none" strike="noStrike" kern="1200" cap="none" spc="0" normalizeH="0" baseline="0" noProof="0" dirty="0">
                <a:ln>
                  <a:noFill/>
                </a:ln>
                <a:solidFill>
                  <a:srgbClr val="000000"/>
                </a:solidFill>
                <a:effectLst/>
                <a:uLnTx/>
                <a:uFillTx/>
                <a:latin typeface="+mj-lt"/>
                <a:ea typeface="Gotham Narrow Book" charset="0"/>
                <a:cs typeface="Arial" panose="020B0604020202020204" pitchFamily="34" charset="0"/>
              </a:rPr>
              <a:t>Nanotechnology</a:t>
            </a:r>
            <a:r>
              <a:rPr kumimoji="0" lang="en-AU" sz="1400" b="0" i="0" u="none" strike="noStrike" kern="1200" cap="none" spc="0" normalizeH="0" baseline="0" noProof="0" dirty="0">
                <a:ln>
                  <a:noFill/>
                </a:ln>
                <a:solidFill>
                  <a:srgbClr val="000000"/>
                </a:solidFill>
                <a:effectLst/>
                <a:uLnTx/>
                <a:uFillTx/>
                <a:latin typeface="+mj-lt"/>
                <a:ea typeface="Gotham Narrow Book" charset="0"/>
                <a:cs typeface="Arial" panose="020B0604020202020204" pitchFamily="34" charset="0"/>
              </a:rPr>
              <a:t>, vol. 25, no. 42,</a:t>
            </a:r>
            <a:r>
              <a:rPr kumimoji="0" lang="en-AU" sz="1400" b="1" i="0" u="none" strike="noStrike" kern="1200" cap="none" spc="0" normalizeH="0" baseline="0" noProof="0" dirty="0">
                <a:ln>
                  <a:noFill/>
                </a:ln>
                <a:solidFill>
                  <a:srgbClr val="000000"/>
                </a:solidFill>
                <a:effectLst/>
                <a:uLnTx/>
                <a:uFillTx/>
                <a:latin typeface="+mj-lt"/>
                <a:ea typeface="Gotham Narrow Book" charset="0"/>
                <a:cs typeface="Arial" panose="020B0604020202020204" pitchFamily="34" charset="0"/>
              </a:rPr>
              <a:t> </a:t>
            </a:r>
            <a:r>
              <a:rPr kumimoji="0" lang="en-AU" sz="1400" b="0" i="0" u="none" strike="noStrike" kern="1200" cap="none" spc="0" normalizeH="0" baseline="0" noProof="0" dirty="0">
                <a:ln>
                  <a:noFill/>
                </a:ln>
                <a:solidFill>
                  <a:srgbClr val="000000"/>
                </a:solidFill>
                <a:effectLst/>
                <a:uLnTx/>
                <a:uFillTx/>
                <a:latin typeface="+mj-lt"/>
                <a:ea typeface="Gotham Narrow Book" charset="0"/>
                <a:cs typeface="Arial" panose="020B0604020202020204" pitchFamily="34" charset="0"/>
              </a:rPr>
              <a:t>p. 425502.</a:t>
            </a:r>
            <a:endParaRPr kumimoji="0" lang="en-AU" sz="1400" b="0" i="0" u="none" strike="noStrike" kern="1200" cap="none" spc="0" normalizeH="0" baseline="0" noProof="0" dirty="0">
              <a:ln>
                <a:noFill/>
              </a:ln>
              <a:solidFill>
                <a:srgbClr val="000000"/>
              </a:solidFill>
              <a:effectLst/>
              <a:uLnTx/>
              <a:uFillTx/>
              <a:latin typeface="+mj-lt"/>
              <a:ea typeface="Gotham Narrow Book" charset="0"/>
              <a:cs typeface="Gotham Narrow Book" charset="0"/>
            </a:endParaRPr>
          </a:p>
        </p:txBody>
      </p:sp>
      <p:pic>
        <p:nvPicPr>
          <p:cNvPr id="7" name="Picture 6">
            <a:extLst>
              <a:ext uri="{FF2B5EF4-FFF2-40B4-BE49-F238E27FC236}">
                <a16:creationId xmlns:a16="http://schemas.microsoft.com/office/drawing/2014/main" id="{3F7D9F51-F59B-409D-90C9-1EFE4B17F7F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266773" y="1857072"/>
            <a:ext cx="1729757" cy="2340000"/>
          </a:xfrm>
          <a:prstGeom prst="rect">
            <a:avLst/>
          </a:prstGeom>
        </p:spPr>
      </p:pic>
      <p:pic>
        <p:nvPicPr>
          <p:cNvPr id="8" name="Content Placeholder 5">
            <a:extLst>
              <a:ext uri="{FF2B5EF4-FFF2-40B4-BE49-F238E27FC236}">
                <a16:creationId xmlns:a16="http://schemas.microsoft.com/office/drawing/2014/main" id="{CA486E65-1362-421C-BA0A-541A3E46FAD7}"/>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0178259" y="1850948"/>
            <a:ext cx="1731234" cy="2340000"/>
          </a:xfrm>
          <a:prstGeom prst="rect">
            <a:avLst/>
          </a:prstGeom>
        </p:spPr>
      </p:pic>
      <p:pic>
        <p:nvPicPr>
          <p:cNvPr id="9" name="Picture 8">
            <a:extLst>
              <a:ext uri="{FF2B5EF4-FFF2-40B4-BE49-F238E27FC236}">
                <a16:creationId xmlns:a16="http://schemas.microsoft.com/office/drawing/2014/main" id="{115E5AD7-84F2-4B40-94E3-B30C141ADF81}"/>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6349909" y="1845408"/>
            <a:ext cx="1729564" cy="2340000"/>
          </a:xfrm>
          <a:prstGeom prst="rect">
            <a:avLst/>
          </a:prstGeom>
        </p:spPr>
      </p:pic>
      <p:sp>
        <p:nvSpPr>
          <p:cNvPr id="10" name="TextBox 9">
            <a:extLst>
              <a:ext uri="{FF2B5EF4-FFF2-40B4-BE49-F238E27FC236}">
                <a16:creationId xmlns:a16="http://schemas.microsoft.com/office/drawing/2014/main" id="{E9EC7559-1A43-4D09-857A-7D6D627F03DC}"/>
              </a:ext>
            </a:extLst>
          </p:cNvPr>
          <p:cNvSpPr txBox="1"/>
          <p:nvPr/>
        </p:nvSpPr>
        <p:spPr>
          <a:xfrm>
            <a:off x="6318574" y="3861048"/>
            <a:ext cx="641522"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23°C</a:t>
            </a:r>
          </a:p>
        </p:txBody>
      </p:sp>
      <p:sp>
        <p:nvSpPr>
          <p:cNvPr id="11" name="TextBox 10">
            <a:extLst>
              <a:ext uri="{FF2B5EF4-FFF2-40B4-BE49-F238E27FC236}">
                <a16:creationId xmlns:a16="http://schemas.microsoft.com/office/drawing/2014/main" id="{0797D591-D4C3-4C24-9F7E-134BEA6CA96E}"/>
              </a:ext>
            </a:extLst>
          </p:cNvPr>
          <p:cNvSpPr txBox="1"/>
          <p:nvPr/>
        </p:nvSpPr>
        <p:spPr>
          <a:xfrm>
            <a:off x="7584515" y="3861048"/>
            <a:ext cx="527709"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3°C</a:t>
            </a:r>
          </a:p>
        </p:txBody>
      </p:sp>
      <p:sp>
        <p:nvSpPr>
          <p:cNvPr id="12" name="TextBox 11">
            <a:extLst>
              <a:ext uri="{FF2B5EF4-FFF2-40B4-BE49-F238E27FC236}">
                <a16:creationId xmlns:a16="http://schemas.microsoft.com/office/drawing/2014/main" id="{D1732F5A-92F9-4053-A3FA-589D390D1359}"/>
              </a:ext>
            </a:extLst>
          </p:cNvPr>
          <p:cNvSpPr txBox="1"/>
          <p:nvPr/>
        </p:nvSpPr>
        <p:spPr>
          <a:xfrm>
            <a:off x="8218365" y="3862077"/>
            <a:ext cx="641522"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23°C</a:t>
            </a:r>
          </a:p>
        </p:txBody>
      </p:sp>
      <p:sp>
        <p:nvSpPr>
          <p:cNvPr id="13" name="TextBox 12">
            <a:extLst>
              <a:ext uri="{FF2B5EF4-FFF2-40B4-BE49-F238E27FC236}">
                <a16:creationId xmlns:a16="http://schemas.microsoft.com/office/drawing/2014/main" id="{42B4DE26-7D60-4DB7-ADC8-55B7792AA445}"/>
              </a:ext>
            </a:extLst>
          </p:cNvPr>
          <p:cNvSpPr txBox="1"/>
          <p:nvPr/>
        </p:nvSpPr>
        <p:spPr>
          <a:xfrm>
            <a:off x="9388064" y="3886394"/>
            <a:ext cx="641522"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45°C</a:t>
            </a:r>
          </a:p>
        </p:txBody>
      </p:sp>
      <p:sp>
        <p:nvSpPr>
          <p:cNvPr id="14" name="TextBox 13">
            <a:extLst>
              <a:ext uri="{FF2B5EF4-FFF2-40B4-BE49-F238E27FC236}">
                <a16:creationId xmlns:a16="http://schemas.microsoft.com/office/drawing/2014/main" id="{6D9688C9-9168-4EAA-963B-2E61CD7C8CA4}"/>
              </a:ext>
            </a:extLst>
          </p:cNvPr>
          <p:cNvSpPr txBox="1"/>
          <p:nvPr/>
        </p:nvSpPr>
        <p:spPr>
          <a:xfrm>
            <a:off x="10134900" y="3898039"/>
            <a:ext cx="527709"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3°C</a:t>
            </a:r>
          </a:p>
        </p:txBody>
      </p:sp>
      <p:sp>
        <p:nvSpPr>
          <p:cNvPr id="15" name="TextBox 14">
            <a:extLst>
              <a:ext uri="{FF2B5EF4-FFF2-40B4-BE49-F238E27FC236}">
                <a16:creationId xmlns:a16="http://schemas.microsoft.com/office/drawing/2014/main" id="{0276389A-0791-431D-9280-86809FEEC490}"/>
              </a:ext>
            </a:extLst>
          </p:cNvPr>
          <p:cNvSpPr txBox="1"/>
          <p:nvPr/>
        </p:nvSpPr>
        <p:spPr>
          <a:xfrm>
            <a:off x="11320021" y="3899355"/>
            <a:ext cx="641522"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45°C</a:t>
            </a:r>
          </a:p>
        </p:txBody>
      </p:sp>
      <p:sp>
        <p:nvSpPr>
          <p:cNvPr id="16" name="TextBox 15">
            <a:extLst>
              <a:ext uri="{FF2B5EF4-FFF2-40B4-BE49-F238E27FC236}">
                <a16:creationId xmlns:a16="http://schemas.microsoft.com/office/drawing/2014/main" id="{B377D5E9-B8E9-4E6F-A55F-2BE335F9FECC}"/>
              </a:ext>
            </a:extLst>
          </p:cNvPr>
          <p:cNvSpPr txBox="1"/>
          <p:nvPr/>
        </p:nvSpPr>
        <p:spPr>
          <a:xfrm>
            <a:off x="6347423" y="1844824"/>
            <a:ext cx="172956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600" b="0"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Strong donor</a:t>
            </a:r>
          </a:p>
        </p:txBody>
      </p:sp>
      <p:sp>
        <p:nvSpPr>
          <p:cNvPr id="17" name="TextBox 16">
            <a:extLst>
              <a:ext uri="{FF2B5EF4-FFF2-40B4-BE49-F238E27FC236}">
                <a16:creationId xmlns:a16="http://schemas.microsoft.com/office/drawing/2014/main" id="{55226600-4406-40AB-B642-EBE982A72C44}"/>
              </a:ext>
            </a:extLst>
          </p:cNvPr>
          <p:cNvSpPr txBox="1"/>
          <p:nvPr/>
        </p:nvSpPr>
        <p:spPr>
          <a:xfrm>
            <a:off x="8264083" y="1856488"/>
            <a:ext cx="172956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sz="1600" dirty="0">
                <a:solidFill>
                  <a:srgbClr val="FFFFFF"/>
                </a:solidFill>
                <a:highlight>
                  <a:srgbClr val="000000"/>
                </a:highlight>
                <a:latin typeface="Arial" panose="020B0604020202020204" pitchFamily="34" charset="0"/>
                <a:cs typeface="Arial" panose="020B0604020202020204" pitchFamily="34" charset="0"/>
              </a:rPr>
              <a:t>S</a:t>
            </a:r>
            <a:r>
              <a:rPr kumimoji="0" lang="en-AU" sz="1600" b="0" i="0" u="none" strike="noStrike" kern="1200" cap="none" spc="0" normalizeH="0" baseline="0" noProof="0" dirty="0" err="1">
                <a:ln>
                  <a:noFill/>
                </a:ln>
                <a:solidFill>
                  <a:srgbClr val="FFFFFF"/>
                </a:solidFill>
                <a:effectLst/>
                <a:highlight>
                  <a:srgbClr val="000000"/>
                </a:highlight>
                <a:uLnTx/>
                <a:uFillTx/>
                <a:latin typeface="Arial" panose="020B0604020202020204" pitchFamily="34" charset="0"/>
                <a:cs typeface="Arial" panose="020B0604020202020204" pitchFamily="34" charset="0"/>
              </a:rPr>
              <a:t>trong</a:t>
            </a:r>
            <a:r>
              <a:rPr kumimoji="0" lang="en-AU" sz="1600" b="0" i="0" u="none" strike="noStrike" kern="1200" cap="none" spc="0" normalizeH="0" baseline="0" noProof="0" dirty="0">
                <a:ln>
                  <a:noFill/>
                </a:ln>
                <a:solidFill>
                  <a:srgbClr val="FFFFFF"/>
                </a:solidFill>
                <a:effectLst/>
                <a:highlight>
                  <a:srgbClr val="000000"/>
                </a:highlight>
                <a:uLnTx/>
                <a:uFillTx/>
                <a:latin typeface="Arial" panose="020B0604020202020204" pitchFamily="34" charset="0"/>
                <a:cs typeface="Arial" panose="020B0604020202020204" pitchFamily="34" charset="0"/>
              </a:rPr>
              <a:t> donor</a:t>
            </a:r>
          </a:p>
        </p:txBody>
      </p:sp>
      <p:sp>
        <p:nvSpPr>
          <p:cNvPr id="18" name="TextBox 17">
            <a:extLst>
              <a:ext uri="{FF2B5EF4-FFF2-40B4-BE49-F238E27FC236}">
                <a16:creationId xmlns:a16="http://schemas.microsoft.com/office/drawing/2014/main" id="{116DC57A-F68C-4686-AD7D-9B66B04B7570}"/>
              </a:ext>
            </a:extLst>
          </p:cNvPr>
          <p:cNvSpPr txBox="1"/>
          <p:nvPr/>
        </p:nvSpPr>
        <p:spPr>
          <a:xfrm>
            <a:off x="10150671" y="1850948"/>
            <a:ext cx="172956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sz="1600" dirty="0">
                <a:solidFill>
                  <a:srgbClr val="FFFFFF"/>
                </a:solidFill>
                <a:highlight>
                  <a:srgbClr val="000000"/>
                </a:highlight>
                <a:latin typeface="Arial" panose="020B0604020202020204" pitchFamily="34" charset="0"/>
                <a:cs typeface="Arial" panose="020B0604020202020204" pitchFamily="34" charset="0"/>
              </a:rPr>
              <a:t>W</a:t>
            </a:r>
            <a:r>
              <a:rPr kumimoji="0" lang="en-AU" sz="1600" b="0" i="0" u="none" strike="noStrike" kern="1200" cap="none" spc="0" normalizeH="0" baseline="0" noProof="0" dirty="0" err="1">
                <a:ln>
                  <a:noFill/>
                </a:ln>
                <a:solidFill>
                  <a:srgbClr val="FFFFFF"/>
                </a:solidFill>
                <a:effectLst/>
                <a:highlight>
                  <a:srgbClr val="000000"/>
                </a:highlight>
                <a:uLnTx/>
                <a:uFillTx/>
                <a:latin typeface="Arial" panose="020B0604020202020204" pitchFamily="34" charset="0"/>
                <a:cs typeface="Arial" panose="020B0604020202020204" pitchFamily="34" charset="0"/>
              </a:rPr>
              <a:t>eak</a:t>
            </a:r>
            <a:r>
              <a:rPr kumimoji="0" lang="en-AU" sz="1600" b="0" i="0" u="none" strike="noStrike" kern="1200" cap="none" spc="0" normalizeH="0" baseline="0" noProof="0" dirty="0">
                <a:ln>
                  <a:noFill/>
                </a:ln>
                <a:solidFill>
                  <a:srgbClr val="FFFFFF"/>
                </a:solidFill>
                <a:effectLst/>
                <a:highlight>
                  <a:srgbClr val="000000"/>
                </a:highlight>
                <a:uLnTx/>
                <a:uFillTx/>
                <a:latin typeface="Arial" panose="020B0604020202020204" pitchFamily="34" charset="0"/>
                <a:cs typeface="Arial" panose="020B0604020202020204" pitchFamily="34" charset="0"/>
              </a:rPr>
              <a:t> donor</a:t>
            </a:r>
          </a:p>
        </p:txBody>
      </p:sp>
      <p:pic>
        <p:nvPicPr>
          <p:cNvPr id="22" name="Picture 21">
            <a:extLst>
              <a:ext uri="{FF2B5EF4-FFF2-40B4-BE49-F238E27FC236}">
                <a16:creationId xmlns:a16="http://schemas.microsoft.com/office/drawing/2014/main" id="{322147C9-D8F2-4D4F-801D-D7403BC97302}"/>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8264083" y="4333642"/>
            <a:ext cx="1731234" cy="2340000"/>
          </a:xfrm>
          <a:prstGeom prst="rect">
            <a:avLst/>
          </a:prstGeom>
        </p:spPr>
      </p:pic>
      <p:sp>
        <p:nvSpPr>
          <p:cNvPr id="23" name="TextBox 22">
            <a:extLst>
              <a:ext uri="{FF2B5EF4-FFF2-40B4-BE49-F238E27FC236}">
                <a16:creationId xmlns:a16="http://schemas.microsoft.com/office/drawing/2014/main" id="{5EC310EB-7343-4F66-850F-E86F7417074E}"/>
              </a:ext>
            </a:extLst>
          </p:cNvPr>
          <p:cNvSpPr txBox="1">
            <a:spLocks noChangeAspect="1"/>
          </p:cNvSpPr>
          <p:nvPr/>
        </p:nvSpPr>
        <p:spPr>
          <a:xfrm>
            <a:off x="8252674" y="6054555"/>
            <a:ext cx="82523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highlight>
                  <a:srgbClr val="000000"/>
                </a:highlight>
                <a:uLnTx/>
                <a:uFillTx/>
                <a:latin typeface="Arial" panose="020B0604020202020204" pitchFamily="34" charset="0"/>
                <a:cs typeface="Arial" panose="020B0604020202020204" pitchFamily="34" charset="0"/>
              </a:rPr>
              <a:t>1 hour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highlight>
                  <a:srgbClr val="000000"/>
                </a:highlight>
                <a:uLnTx/>
                <a:uFillTx/>
                <a:latin typeface="Arial" panose="020B0604020202020204" pitchFamily="34" charset="0"/>
                <a:cs typeface="Arial" panose="020B0604020202020204" pitchFamily="34" charset="0"/>
              </a:rPr>
              <a:t>(23°C)</a:t>
            </a:r>
          </a:p>
        </p:txBody>
      </p:sp>
      <p:sp>
        <p:nvSpPr>
          <p:cNvPr id="24" name="TextBox 23">
            <a:extLst>
              <a:ext uri="{FF2B5EF4-FFF2-40B4-BE49-F238E27FC236}">
                <a16:creationId xmlns:a16="http://schemas.microsoft.com/office/drawing/2014/main" id="{F698E962-8F4A-4A73-A9C8-F736F5442FF5}"/>
              </a:ext>
            </a:extLst>
          </p:cNvPr>
          <p:cNvSpPr txBox="1">
            <a:spLocks noChangeAspect="1"/>
          </p:cNvSpPr>
          <p:nvPr/>
        </p:nvSpPr>
        <p:spPr>
          <a:xfrm>
            <a:off x="9077910" y="6069778"/>
            <a:ext cx="91740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highlight>
                  <a:srgbClr val="000000"/>
                </a:highlight>
                <a:uLnTx/>
                <a:uFillTx/>
                <a:latin typeface="Arial" panose="020B0604020202020204" pitchFamily="34" charset="0"/>
                <a:cs typeface="Arial" panose="020B0604020202020204" pitchFamily="34" charset="0"/>
              </a:rPr>
              <a:t>5 min </a:t>
            </a:r>
            <a:br>
              <a:rPr kumimoji="0" lang="en-US" sz="1600" b="0" i="0" u="none" strike="noStrike" kern="1200" cap="none" spc="0" normalizeH="0" baseline="0" noProof="0" dirty="0">
                <a:ln>
                  <a:noFill/>
                </a:ln>
                <a:solidFill>
                  <a:schemeClr val="bg1"/>
                </a:solidFill>
                <a:effectLst/>
                <a:highlight>
                  <a:srgbClr val="000000"/>
                </a:highlight>
                <a:uLnTx/>
                <a:uFillTx/>
                <a:latin typeface="Arial" panose="020B0604020202020204" pitchFamily="34" charset="0"/>
                <a:cs typeface="Arial" panose="020B0604020202020204" pitchFamily="34" charset="0"/>
              </a:rPr>
            </a:br>
            <a:r>
              <a:rPr kumimoji="0" lang="en-US" sz="1600" b="0" i="0" u="none" strike="noStrike" kern="1200" cap="none" spc="0" normalizeH="0" baseline="0" noProof="0" dirty="0">
                <a:ln>
                  <a:noFill/>
                </a:ln>
                <a:solidFill>
                  <a:schemeClr val="bg1"/>
                </a:solidFill>
                <a:effectLst/>
                <a:highlight>
                  <a:srgbClr val="000000"/>
                </a:highlight>
                <a:uLnTx/>
                <a:uFillTx/>
                <a:latin typeface="Arial" panose="020B0604020202020204" pitchFamily="34" charset="0"/>
                <a:cs typeface="Arial" panose="020B0604020202020204" pitchFamily="34" charset="0"/>
              </a:rPr>
              <a:t>(45°C)</a:t>
            </a:r>
          </a:p>
        </p:txBody>
      </p:sp>
      <p:sp>
        <p:nvSpPr>
          <p:cNvPr id="25" name="TextBox 24">
            <a:extLst>
              <a:ext uri="{FF2B5EF4-FFF2-40B4-BE49-F238E27FC236}">
                <a16:creationId xmlns:a16="http://schemas.microsoft.com/office/drawing/2014/main" id="{4AEBD07C-EDF3-4473-A8A5-E27A550F2067}"/>
              </a:ext>
            </a:extLst>
          </p:cNvPr>
          <p:cNvSpPr txBox="1">
            <a:spLocks noChangeAspect="1"/>
          </p:cNvSpPr>
          <p:nvPr/>
        </p:nvSpPr>
        <p:spPr>
          <a:xfrm>
            <a:off x="8264083" y="4346796"/>
            <a:ext cx="1697677"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sz="1600" dirty="0">
                <a:solidFill>
                  <a:schemeClr val="bg1"/>
                </a:solidFill>
                <a:highlight>
                  <a:srgbClr val="000000"/>
                </a:highlight>
                <a:latin typeface="Arial" panose="020B0604020202020204" pitchFamily="34" charset="0"/>
                <a:cs typeface="Arial" panose="020B0604020202020204" pitchFamily="34" charset="0"/>
              </a:rPr>
              <a:t>A</a:t>
            </a:r>
            <a:r>
              <a:rPr kumimoji="0" lang="en-AU" sz="1600" b="0" i="0" u="none" strike="noStrike" kern="1200" cap="none" spc="0" normalizeH="0" baseline="0" noProof="0" dirty="0" err="1">
                <a:ln>
                  <a:noFill/>
                </a:ln>
                <a:solidFill>
                  <a:schemeClr val="bg1"/>
                </a:solidFill>
                <a:effectLst/>
                <a:highlight>
                  <a:srgbClr val="000000"/>
                </a:highlight>
                <a:uLnTx/>
                <a:uFillTx/>
                <a:latin typeface="Arial" panose="020B0604020202020204" pitchFamily="34" charset="0"/>
                <a:cs typeface="Arial" panose="020B0604020202020204" pitchFamily="34" charset="0"/>
              </a:rPr>
              <a:t>verage</a:t>
            </a:r>
            <a:r>
              <a:rPr kumimoji="0" lang="en-AU" sz="1600" b="0" i="0" u="none" strike="noStrike" kern="1200" cap="none" spc="0" normalizeH="0" baseline="0" noProof="0" dirty="0">
                <a:ln>
                  <a:noFill/>
                </a:ln>
                <a:solidFill>
                  <a:schemeClr val="bg1"/>
                </a:solidFill>
                <a:effectLst/>
                <a:highlight>
                  <a:srgbClr val="000000"/>
                </a:highlight>
                <a:uLnTx/>
                <a:uFillTx/>
                <a:latin typeface="Arial" panose="020B0604020202020204" pitchFamily="34" charset="0"/>
                <a:cs typeface="Arial" panose="020B0604020202020204" pitchFamily="34" charset="0"/>
              </a:rPr>
              <a:t> donor</a:t>
            </a:r>
          </a:p>
        </p:txBody>
      </p:sp>
    </p:spTree>
    <p:extLst>
      <p:ext uri="{BB962C8B-B14F-4D97-AF65-F5344CB8AC3E}">
        <p14:creationId xmlns:p14="http://schemas.microsoft.com/office/powerpoint/2010/main" val="27868775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E06FF-7B4D-C040-BAE4-166E29B9EACC}"/>
              </a:ext>
            </a:extLst>
          </p:cNvPr>
          <p:cNvSpPr>
            <a:spLocks noGrp="1"/>
          </p:cNvSpPr>
          <p:nvPr>
            <p:ph type="title"/>
          </p:nvPr>
        </p:nvSpPr>
        <p:spPr/>
        <p:txBody>
          <a:bodyPr/>
          <a:lstStyle/>
          <a:p>
            <a:r>
              <a:rPr lang="en-AU" dirty="0"/>
              <a:t>Detection Parameters</a:t>
            </a:r>
          </a:p>
        </p:txBody>
      </p:sp>
      <p:sp>
        <p:nvSpPr>
          <p:cNvPr id="5" name="TextBox 4">
            <a:extLst>
              <a:ext uri="{FF2B5EF4-FFF2-40B4-BE49-F238E27FC236}">
                <a16:creationId xmlns:a16="http://schemas.microsoft.com/office/drawing/2014/main" id="{ECFA888D-FDA7-4C47-8361-38F46913C0E1}"/>
              </a:ext>
            </a:extLst>
          </p:cNvPr>
          <p:cNvSpPr txBox="1"/>
          <p:nvPr/>
        </p:nvSpPr>
        <p:spPr>
          <a:xfrm>
            <a:off x="927074" y="2870257"/>
            <a:ext cx="193536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400" b="1" i="0" u="none" strike="noStrike" kern="1200" cap="none" spc="0" normalizeH="0" baseline="0" noProof="0" dirty="0">
                <a:ln>
                  <a:noFill/>
                </a:ln>
                <a:effectLst/>
                <a:uLnTx/>
                <a:uFillTx/>
                <a:latin typeface="Arial" panose="020B0604020202020204" pitchFamily="34" charset="0"/>
                <a:cs typeface="Arial" panose="020B0604020202020204" pitchFamily="34" charset="0"/>
              </a:rPr>
              <a:t>Published</a:t>
            </a:r>
          </a:p>
        </p:txBody>
      </p:sp>
      <p:grpSp>
        <p:nvGrpSpPr>
          <p:cNvPr id="9" name="Group 8">
            <a:extLst>
              <a:ext uri="{FF2B5EF4-FFF2-40B4-BE49-F238E27FC236}">
                <a16:creationId xmlns:a16="http://schemas.microsoft.com/office/drawing/2014/main" id="{50872B56-2AC0-FF45-BB36-1F13880FB977}"/>
              </a:ext>
            </a:extLst>
          </p:cNvPr>
          <p:cNvGrpSpPr/>
          <p:nvPr/>
        </p:nvGrpSpPr>
        <p:grpSpPr>
          <a:xfrm>
            <a:off x="5415159" y="2083931"/>
            <a:ext cx="3003759" cy="2034319"/>
            <a:chOff x="6451599" y="2566778"/>
            <a:chExt cx="1913813" cy="1296144"/>
          </a:xfrm>
        </p:grpSpPr>
        <p:pic>
          <p:nvPicPr>
            <p:cNvPr id="10" name="Picture 9">
              <a:extLst>
                <a:ext uri="{FF2B5EF4-FFF2-40B4-BE49-F238E27FC236}">
                  <a16:creationId xmlns:a16="http://schemas.microsoft.com/office/drawing/2014/main" id="{CF2A4824-3DEE-8549-838A-0A5739E6F45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451599" y="2566778"/>
              <a:ext cx="1913813" cy="1296144"/>
            </a:xfrm>
            <a:prstGeom prst="rect">
              <a:avLst/>
            </a:prstGeom>
          </p:spPr>
        </p:pic>
        <p:sp>
          <p:nvSpPr>
            <p:cNvPr id="11" name="TextBox 10">
              <a:extLst>
                <a:ext uri="{FF2B5EF4-FFF2-40B4-BE49-F238E27FC236}">
                  <a16:creationId xmlns:a16="http://schemas.microsoft.com/office/drawing/2014/main" id="{EA17FA42-870D-0B4B-904E-F9E566DCEFA3}"/>
                </a:ext>
              </a:extLst>
            </p:cNvPr>
            <p:cNvSpPr txBox="1"/>
            <p:nvPr/>
          </p:nvSpPr>
          <p:spPr>
            <a:xfrm>
              <a:off x="6685409" y="2640008"/>
              <a:ext cx="1450701" cy="1090378"/>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AU" sz="1800" b="0" i="0" u="none" strike="noStrike" kern="1200" cap="none" spc="0" normalizeH="0" baseline="0" noProof="0" dirty="0">
                  <a:ln>
                    <a:noFill/>
                  </a:ln>
                  <a:solidFill>
                    <a:srgbClr val="000000"/>
                  </a:solidFill>
                  <a:effectLst/>
                  <a:uLnTx/>
                  <a:uFillTx/>
                  <a:latin typeface="Calibri" panose="020F0502020204030204"/>
                  <a:ea typeface="+mn-ea"/>
                  <a:cs typeface="+mn-cs"/>
                </a:rPr>
                <a:t>SiO</a:t>
              </a:r>
              <a:r>
                <a:rPr kumimoji="0" lang="en-AU" sz="1800" b="0" i="0" u="none" strike="noStrike" kern="1200" cap="none" spc="0" normalizeH="0" baseline="-25000" noProof="0" dirty="0">
                  <a:ln>
                    <a:noFill/>
                  </a:ln>
                  <a:solidFill>
                    <a:srgbClr val="000000"/>
                  </a:solidFill>
                  <a:effectLst/>
                  <a:uLnTx/>
                  <a:uFillTx/>
                  <a:latin typeface="Calibri" panose="020F0502020204030204"/>
                  <a:ea typeface="+mn-ea"/>
                  <a:cs typeface="+mn-cs"/>
                </a:rPr>
                <a:t>2</a:t>
              </a:r>
              <a:r>
                <a:rPr kumimoji="0" lang="en-AU" sz="1800" b="0" i="0" u="none" strike="noStrike" kern="1200" cap="none" spc="0" normalizeH="0" baseline="0" noProof="0" dirty="0">
                  <a:ln>
                    <a:noFill/>
                  </a:ln>
                  <a:solidFill>
                    <a:srgbClr val="000000"/>
                  </a:solidFill>
                  <a:effectLst/>
                  <a:uLnTx/>
                  <a:uFillTx/>
                  <a:latin typeface="Calibri" panose="020F0502020204030204"/>
                  <a:ea typeface="+mn-ea"/>
                  <a:cs typeface="+mn-cs"/>
                </a:rPr>
                <a:t> NPs</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AU" sz="1800" b="0" i="0" u="none" strike="noStrike" kern="1200" cap="none" spc="0" normalizeH="0" baseline="0" noProof="0" dirty="0">
                  <a:ln>
                    <a:noFill/>
                  </a:ln>
                  <a:solidFill>
                    <a:srgbClr val="000000"/>
                  </a:solidFill>
                  <a:effectLst/>
                  <a:uLnTx/>
                  <a:uFillTx/>
                  <a:latin typeface="Calibri" panose="020F0502020204030204"/>
                  <a:ea typeface="+mn-ea"/>
                  <a:cs typeface="+mn-cs"/>
                </a:rPr>
                <a:t>2.5 mg/mL</a:t>
              </a:r>
              <a:endParaRPr kumimoji="0" lang="en-AU" sz="1800" b="0" i="0" u="none" strike="noStrike" kern="1200" cap="none" spc="0" normalizeH="0" baseline="-25000" noProof="0" dirty="0">
                <a:ln>
                  <a:noFill/>
                </a:ln>
                <a:solidFill>
                  <a:srgbClr val="000000"/>
                </a:solidFill>
                <a:effectLst/>
                <a:uLnTx/>
                <a:uFillTx/>
                <a:latin typeface="Calibri" panose="020F0502020204030204"/>
                <a:ea typeface="+mn-ea"/>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AU" sz="1800" b="0" i="0" u="none" strike="noStrike" kern="1200" cap="none" spc="0" normalizeH="0" baseline="0" noProof="0" dirty="0">
                  <a:ln>
                    <a:noFill/>
                  </a:ln>
                  <a:solidFill>
                    <a:srgbClr val="000000"/>
                  </a:solidFill>
                  <a:effectLst/>
                  <a:uLnTx/>
                  <a:uFillTx/>
                  <a:latin typeface="Calibri" panose="020F0502020204030204"/>
                  <a:ea typeface="+mn-ea"/>
                  <a:cs typeface="+mn-cs"/>
                </a:rPr>
                <a:t>Room temperature</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AU" sz="1800" b="0" i="0" u="none" strike="noStrike" kern="1200" cap="none" spc="0" normalizeH="0" baseline="0" noProof="0" dirty="0">
                  <a:ln>
                    <a:noFill/>
                  </a:ln>
                  <a:solidFill>
                    <a:srgbClr val="000000"/>
                  </a:solidFill>
                  <a:effectLst/>
                  <a:uLnTx/>
                  <a:uFillTx/>
                  <a:latin typeface="Calibri" panose="020F0502020204030204"/>
                  <a:ea typeface="+mn-ea"/>
                  <a:cs typeface="+mn-cs"/>
                </a:rPr>
                <a:t>1 hour</a:t>
              </a:r>
            </a:p>
          </p:txBody>
        </p:sp>
      </p:grpSp>
      <p:sp>
        <p:nvSpPr>
          <p:cNvPr id="15" name="Right Arrow 14">
            <a:extLst>
              <a:ext uri="{FF2B5EF4-FFF2-40B4-BE49-F238E27FC236}">
                <a16:creationId xmlns:a16="http://schemas.microsoft.com/office/drawing/2014/main" id="{CC994017-65DF-FB4D-ACAA-794622AED4BC}"/>
              </a:ext>
            </a:extLst>
          </p:cNvPr>
          <p:cNvSpPr/>
          <p:nvPr/>
        </p:nvSpPr>
        <p:spPr>
          <a:xfrm>
            <a:off x="5052198" y="2929131"/>
            <a:ext cx="359892" cy="364727"/>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4E4FF8B8-877B-994B-8900-AD06F4D7A454}"/>
              </a:ext>
            </a:extLst>
          </p:cNvPr>
          <p:cNvSpPr txBox="1"/>
          <p:nvPr/>
        </p:nvSpPr>
        <p:spPr>
          <a:xfrm>
            <a:off x="920280" y="5349358"/>
            <a:ext cx="193536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400" b="1" i="0" u="none" strike="noStrike" kern="1200" cap="none" spc="0" normalizeH="0" baseline="0" noProof="0" dirty="0">
                <a:ln>
                  <a:noFill/>
                </a:ln>
                <a:effectLst/>
                <a:uLnTx/>
                <a:uFillTx/>
                <a:latin typeface="Arial" panose="020B0604020202020204" pitchFamily="34" charset="0"/>
                <a:cs typeface="Arial" panose="020B0604020202020204" pitchFamily="34" charset="0"/>
              </a:rPr>
              <a:t>Modified</a:t>
            </a:r>
          </a:p>
        </p:txBody>
      </p:sp>
      <p:grpSp>
        <p:nvGrpSpPr>
          <p:cNvPr id="32" name="Group 31">
            <a:extLst>
              <a:ext uri="{FF2B5EF4-FFF2-40B4-BE49-F238E27FC236}">
                <a16:creationId xmlns:a16="http://schemas.microsoft.com/office/drawing/2014/main" id="{DA8B14BC-0F99-E24A-B87C-ADB259515624}"/>
              </a:ext>
            </a:extLst>
          </p:cNvPr>
          <p:cNvGrpSpPr/>
          <p:nvPr/>
        </p:nvGrpSpPr>
        <p:grpSpPr>
          <a:xfrm>
            <a:off x="3231916" y="2499853"/>
            <a:ext cx="1813762" cy="1228384"/>
            <a:chOff x="3061933" y="2566778"/>
            <a:chExt cx="1913813" cy="1296144"/>
          </a:xfrm>
        </p:grpSpPr>
        <p:pic>
          <p:nvPicPr>
            <p:cNvPr id="33" name="Picture 32">
              <a:extLst>
                <a:ext uri="{FF2B5EF4-FFF2-40B4-BE49-F238E27FC236}">
                  <a16:creationId xmlns:a16="http://schemas.microsoft.com/office/drawing/2014/main" id="{7FEA6505-62D2-0840-95A9-1F7451FBB88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061933" y="2566778"/>
              <a:ext cx="1913813" cy="1296144"/>
            </a:xfrm>
            <a:prstGeom prst="rect">
              <a:avLst/>
            </a:prstGeom>
          </p:spPr>
        </p:pic>
        <p:sp>
          <p:nvSpPr>
            <p:cNvPr id="34" name="TextBox 33">
              <a:extLst>
                <a:ext uri="{FF2B5EF4-FFF2-40B4-BE49-F238E27FC236}">
                  <a16:creationId xmlns:a16="http://schemas.microsoft.com/office/drawing/2014/main" id="{D1AE4D9C-DF90-B144-8EF7-00EAE24D1779}"/>
                </a:ext>
              </a:extLst>
            </p:cNvPr>
            <p:cNvSpPr txBox="1"/>
            <p:nvPr/>
          </p:nvSpPr>
          <p:spPr>
            <a:xfrm>
              <a:off x="3480174" y="2891685"/>
              <a:ext cx="1077329" cy="68198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srgbClr val="000000"/>
                  </a:solidFill>
                  <a:effectLst/>
                  <a:uLnTx/>
                  <a:uFillTx/>
                  <a:latin typeface="Calibri" panose="020F0502020204030204"/>
                  <a:ea typeface="+mn-ea"/>
                  <a:cs typeface="+mn-cs"/>
                </a:rPr>
                <a:t>H</a:t>
              </a:r>
              <a:r>
                <a:rPr kumimoji="0" lang="en-AU" sz="1800" b="0" i="0" u="none" strike="noStrike" kern="1200" cap="none" spc="0" normalizeH="0" baseline="-25000" noProof="0" dirty="0">
                  <a:ln>
                    <a:noFill/>
                  </a:ln>
                  <a:solidFill>
                    <a:srgbClr val="000000"/>
                  </a:solidFill>
                  <a:effectLst/>
                  <a:uLnTx/>
                  <a:uFillTx/>
                  <a:latin typeface="Calibri" panose="020F0502020204030204"/>
                  <a:ea typeface="+mn-ea"/>
                  <a:cs typeface="+mn-cs"/>
                </a:rPr>
                <a:t>2</a:t>
              </a:r>
              <a:r>
                <a:rPr kumimoji="0" lang="en-AU" sz="1800" b="0" i="0" u="none" strike="noStrike" kern="1200" cap="none" spc="0" normalizeH="0" baseline="0" noProof="0" dirty="0">
                  <a:ln>
                    <a:noFill/>
                  </a:ln>
                  <a:solidFill>
                    <a:srgbClr val="000000"/>
                  </a:solidFill>
                  <a:effectLst/>
                  <a:uLnTx/>
                  <a:uFillTx/>
                  <a:latin typeface="Calibri" panose="020F0502020204030204"/>
                  <a:ea typeface="+mn-ea"/>
                  <a:cs typeface="+mn-cs"/>
                </a:rPr>
                <a: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srgbClr val="000000"/>
                  </a:solidFill>
                  <a:effectLst/>
                  <a:uLnTx/>
                  <a:uFillTx/>
                  <a:latin typeface="Calibri" panose="020F0502020204030204"/>
                  <a:ea typeface="+mn-ea"/>
                  <a:cs typeface="+mn-cs"/>
                </a:rPr>
                <a:t>5 min</a:t>
              </a:r>
            </a:p>
          </p:txBody>
        </p:sp>
      </p:grpSp>
      <p:grpSp>
        <p:nvGrpSpPr>
          <p:cNvPr id="35" name="Group 34">
            <a:extLst>
              <a:ext uri="{FF2B5EF4-FFF2-40B4-BE49-F238E27FC236}">
                <a16:creationId xmlns:a16="http://schemas.microsoft.com/office/drawing/2014/main" id="{D13FC05A-A20D-FC4B-AA51-8C154C501741}"/>
              </a:ext>
            </a:extLst>
          </p:cNvPr>
          <p:cNvGrpSpPr/>
          <p:nvPr/>
        </p:nvGrpSpPr>
        <p:grpSpPr>
          <a:xfrm>
            <a:off x="8788400" y="2486899"/>
            <a:ext cx="1813762" cy="1228384"/>
            <a:chOff x="9841265" y="2566778"/>
            <a:chExt cx="1913813" cy="1296144"/>
          </a:xfrm>
        </p:grpSpPr>
        <p:pic>
          <p:nvPicPr>
            <p:cNvPr id="36" name="Picture 35">
              <a:extLst>
                <a:ext uri="{FF2B5EF4-FFF2-40B4-BE49-F238E27FC236}">
                  <a16:creationId xmlns:a16="http://schemas.microsoft.com/office/drawing/2014/main" id="{F5495BA4-2080-E345-A0E1-91686F55DAE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841265" y="2566778"/>
              <a:ext cx="1913813" cy="1296144"/>
            </a:xfrm>
            <a:prstGeom prst="rect">
              <a:avLst/>
            </a:prstGeom>
          </p:spPr>
        </p:pic>
        <p:sp>
          <p:nvSpPr>
            <p:cNvPr id="37" name="TextBox 36">
              <a:extLst>
                <a:ext uri="{FF2B5EF4-FFF2-40B4-BE49-F238E27FC236}">
                  <a16:creationId xmlns:a16="http://schemas.microsoft.com/office/drawing/2014/main" id="{27627409-60B6-FB44-9620-8B0AC6555519}"/>
                </a:ext>
              </a:extLst>
            </p:cNvPr>
            <p:cNvSpPr txBox="1"/>
            <p:nvPr/>
          </p:nvSpPr>
          <p:spPr>
            <a:xfrm>
              <a:off x="10104956" y="2891685"/>
              <a:ext cx="1386429" cy="68198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srgbClr val="000000"/>
                  </a:solidFill>
                  <a:effectLst/>
                  <a:uLnTx/>
                  <a:uFillTx/>
                  <a:latin typeface="Calibri" panose="020F0502020204030204"/>
                  <a:ea typeface="+mn-ea"/>
                  <a:cs typeface="+mn-cs"/>
                </a:rPr>
                <a:t>H</a:t>
              </a:r>
              <a:r>
                <a:rPr kumimoji="0" lang="en-AU" sz="1800" b="0" i="0" u="none" strike="noStrike" kern="1200" cap="none" spc="0" normalizeH="0" baseline="-25000" noProof="0" dirty="0">
                  <a:ln>
                    <a:noFill/>
                  </a:ln>
                  <a:solidFill>
                    <a:srgbClr val="000000"/>
                  </a:solidFill>
                  <a:effectLst/>
                  <a:uLnTx/>
                  <a:uFillTx/>
                  <a:latin typeface="Calibri" panose="020F0502020204030204"/>
                  <a:ea typeface="+mn-ea"/>
                  <a:cs typeface="+mn-cs"/>
                </a:rPr>
                <a:t>2</a:t>
              </a:r>
              <a:r>
                <a:rPr kumimoji="0" lang="en-AU" sz="1800" b="0" i="0" u="none" strike="noStrike" kern="1200" cap="none" spc="0" normalizeH="0" baseline="0" noProof="0" dirty="0">
                  <a:ln>
                    <a:noFill/>
                  </a:ln>
                  <a:solidFill>
                    <a:srgbClr val="000000"/>
                  </a:solidFill>
                  <a:effectLst/>
                  <a:uLnTx/>
                  <a:uFillTx/>
                  <a:latin typeface="Calibri" panose="020F0502020204030204"/>
                  <a:ea typeface="+mn-ea"/>
                  <a:cs typeface="+mn-cs"/>
                </a:rPr>
                <a: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srgbClr val="000000"/>
                  </a:solidFill>
                  <a:effectLst/>
                  <a:uLnTx/>
                  <a:uFillTx/>
                  <a:latin typeface="Calibri" panose="020F0502020204030204"/>
                  <a:ea typeface="+mn-ea"/>
                  <a:cs typeface="+mn-cs"/>
                </a:rPr>
                <a:t>5 – 10 min</a:t>
              </a:r>
            </a:p>
          </p:txBody>
        </p:sp>
      </p:grpSp>
      <p:grpSp>
        <p:nvGrpSpPr>
          <p:cNvPr id="40" name="Group 39">
            <a:extLst>
              <a:ext uri="{FF2B5EF4-FFF2-40B4-BE49-F238E27FC236}">
                <a16:creationId xmlns:a16="http://schemas.microsoft.com/office/drawing/2014/main" id="{8E422F24-B508-2841-B62C-EE4E0130D628}"/>
              </a:ext>
            </a:extLst>
          </p:cNvPr>
          <p:cNvGrpSpPr/>
          <p:nvPr/>
        </p:nvGrpSpPr>
        <p:grpSpPr>
          <a:xfrm>
            <a:off x="5413624" y="4563033"/>
            <a:ext cx="3003759" cy="2034319"/>
            <a:chOff x="6451599" y="2566778"/>
            <a:chExt cx="1913813" cy="1296144"/>
          </a:xfrm>
        </p:grpSpPr>
        <p:pic>
          <p:nvPicPr>
            <p:cNvPr id="41" name="Picture 40">
              <a:extLst>
                <a:ext uri="{FF2B5EF4-FFF2-40B4-BE49-F238E27FC236}">
                  <a16:creationId xmlns:a16="http://schemas.microsoft.com/office/drawing/2014/main" id="{FD673277-6127-E84F-9B2F-B73ABE58EE2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451599" y="2566778"/>
              <a:ext cx="1913813" cy="1296144"/>
            </a:xfrm>
            <a:prstGeom prst="rect">
              <a:avLst/>
            </a:prstGeom>
          </p:spPr>
        </p:pic>
        <p:sp>
          <p:nvSpPr>
            <p:cNvPr id="42" name="TextBox 41">
              <a:extLst>
                <a:ext uri="{FF2B5EF4-FFF2-40B4-BE49-F238E27FC236}">
                  <a16:creationId xmlns:a16="http://schemas.microsoft.com/office/drawing/2014/main" id="{BC3D320C-CB99-1F47-9C5F-CCB6891D5E27}"/>
                </a:ext>
              </a:extLst>
            </p:cNvPr>
            <p:cNvSpPr txBox="1"/>
            <p:nvPr/>
          </p:nvSpPr>
          <p:spPr>
            <a:xfrm>
              <a:off x="6624111" y="2631085"/>
              <a:ext cx="1567811" cy="1090378"/>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AU" sz="1800" b="0" i="0" u="none" strike="noStrike" kern="1200" cap="none" spc="0" normalizeH="0" baseline="0" noProof="0" dirty="0">
                  <a:ln>
                    <a:noFill/>
                  </a:ln>
                  <a:solidFill>
                    <a:srgbClr val="000000"/>
                  </a:solidFill>
                  <a:effectLst/>
                  <a:uLnTx/>
                  <a:uFillTx/>
                  <a:latin typeface="Calibri" panose="020F0502020204030204"/>
                  <a:ea typeface="+mn-ea"/>
                  <a:cs typeface="+mn-cs"/>
                </a:rPr>
                <a:t>SiO</a:t>
              </a:r>
              <a:r>
                <a:rPr kumimoji="0" lang="en-AU" sz="1800" b="0" i="0" u="none" strike="noStrike" kern="1200" cap="none" spc="0" normalizeH="0" baseline="-25000" noProof="0" dirty="0">
                  <a:ln>
                    <a:noFill/>
                  </a:ln>
                  <a:solidFill>
                    <a:srgbClr val="000000"/>
                  </a:solidFill>
                  <a:effectLst/>
                  <a:uLnTx/>
                  <a:uFillTx/>
                  <a:latin typeface="Calibri" panose="020F0502020204030204"/>
                  <a:ea typeface="+mn-ea"/>
                  <a:cs typeface="+mn-cs"/>
                </a:rPr>
                <a:t>2</a:t>
              </a:r>
              <a:r>
                <a:rPr kumimoji="0" lang="en-AU" sz="1800" b="0" i="0" u="none" strike="noStrike" kern="1200" cap="none" spc="0" normalizeH="0" baseline="0" noProof="0" dirty="0">
                  <a:ln>
                    <a:noFill/>
                  </a:ln>
                  <a:solidFill>
                    <a:srgbClr val="000000"/>
                  </a:solidFill>
                  <a:effectLst/>
                  <a:uLnTx/>
                  <a:uFillTx/>
                  <a:latin typeface="Calibri" panose="020F0502020204030204"/>
                  <a:ea typeface="+mn-ea"/>
                  <a:cs typeface="+mn-cs"/>
                </a:rPr>
                <a:t> NPs</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AU" sz="1800" b="1" i="0" u="none" strike="noStrike" kern="1200" cap="none" spc="0" normalizeH="0" baseline="0" noProof="0" dirty="0">
                  <a:ln>
                    <a:noFill/>
                  </a:ln>
                  <a:solidFill>
                    <a:srgbClr val="000000"/>
                  </a:solidFill>
                  <a:effectLst/>
                  <a:uLnTx/>
                  <a:uFillTx/>
                  <a:latin typeface="Calibri" panose="020F0502020204030204"/>
                  <a:ea typeface="+mn-ea"/>
                  <a:cs typeface="+mn-cs"/>
                </a:rPr>
                <a:t>0.125 mg/mL</a:t>
              </a:r>
              <a:endParaRPr kumimoji="0" lang="en-AU" sz="1800" b="1" i="0" u="none" strike="noStrike" kern="1200" cap="none" spc="0" normalizeH="0" baseline="-25000" noProof="0" dirty="0">
                <a:ln>
                  <a:noFill/>
                </a:ln>
                <a:solidFill>
                  <a:srgbClr val="000000"/>
                </a:solidFill>
                <a:effectLst/>
                <a:uLnTx/>
                <a:uFillTx/>
                <a:latin typeface="Calibri" panose="020F0502020204030204"/>
                <a:ea typeface="+mn-ea"/>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AU" sz="1800" b="1" i="0" u="none" strike="noStrike" kern="1200" cap="none" spc="0" normalizeH="0" baseline="0" noProof="0" dirty="0">
                  <a:ln>
                    <a:noFill/>
                  </a:ln>
                  <a:solidFill>
                    <a:srgbClr val="000000"/>
                  </a:solidFill>
                  <a:effectLst/>
                  <a:uLnTx/>
                  <a:uFillTx/>
                  <a:latin typeface="Calibri" panose="020F0502020204030204"/>
                  <a:ea typeface="+mn-ea"/>
                  <a:cs typeface="+mn-cs"/>
                </a:rPr>
                <a:t>35 °C – 40 °C</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AU" sz="1800" b="1" i="0" u="none" strike="noStrike" kern="1200" cap="none" spc="0" normalizeH="0" baseline="0" noProof="0" dirty="0">
                  <a:ln>
                    <a:noFill/>
                  </a:ln>
                  <a:solidFill>
                    <a:srgbClr val="000000"/>
                  </a:solidFill>
                  <a:effectLst/>
                  <a:uLnTx/>
                  <a:uFillTx/>
                  <a:latin typeface="Calibri" panose="020F0502020204030204"/>
                  <a:ea typeface="+mn-ea"/>
                  <a:cs typeface="+mn-cs"/>
                </a:rPr>
                <a:t>3 – 5 min</a:t>
              </a:r>
            </a:p>
          </p:txBody>
        </p:sp>
      </p:grpSp>
      <p:grpSp>
        <p:nvGrpSpPr>
          <p:cNvPr id="44" name="Group 43">
            <a:extLst>
              <a:ext uri="{FF2B5EF4-FFF2-40B4-BE49-F238E27FC236}">
                <a16:creationId xmlns:a16="http://schemas.microsoft.com/office/drawing/2014/main" id="{0043221E-8DF0-6140-B982-66348B82749E}"/>
              </a:ext>
            </a:extLst>
          </p:cNvPr>
          <p:cNvGrpSpPr/>
          <p:nvPr/>
        </p:nvGrpSpPr>
        <p:grpSpPr>
          <a:xfrm>
            <a:off x="3231916" y="4966001"/>
            <a:ext cx="1813762" cy="1228384"/>
            <a:chOff x="3061933" y="2566778"/>
            <a:chExt cx="1913813" cy="1296144"/>
          </a:xfrm>
        </p:grpSpPr>
        <p:pic>
          <p:nvPicPr>
            <p:cNvPr id="45" name="Picture 44">
              <a:extLst>
                <a:ext uri="{FF2B5EF4-FFF2-40B4-BE49-F238E27FC236}">
                  <a16:creationId xmlns:a16="http://schemas.microsoft.com/office/drawing/2014/main" id="{70ADD055-C1E4-DC48-BC17-F44AECB08BD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061933" y="2566778"/>
              <a:ext cx="1913813" cy="1296144"/>
            </a:xfrm>
            <a:prstGeom prst="rect">
              <a:avLst/>
            </a:prstGeom>
          </p:spPr>
        </p:pic>
        <p:sp>
          <p:nvSpPr>
            <p:cNvPr id="46" name="TextBox 45">
              <a:extLst>
                <a:ext uri="{FF2B5EF4-FFF2-40B4-BE49-F238E27FC236}">
                  <a16:creationId xmlns:a16="http://schemas.microsoft.com/office/drawing/2014/main" id="{B4BB8DA8-2371-974F-A8BC-6B2AA7D466D9}"/>
                </a:ext>
              </a:extLst>
            </p:cNvPr>
            <p:cNvSpPr txBox="1"/>
            <p:nvPr/>
          </p:nvSpPr>
          <p:spPr>
            <a:xfrm>
              <a:off x="3480174" y="2891685"/>
              <a:ext cx="1077329" cy="68198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srgbClr val="000000"/>
                  </a:solidFill>
                  <a:effectLst/>
                  <a:uLnTx/>
                  <a:uFillTx/>
                  <a:latin typeface="Calibri" panose="020F0502020204030204"/>
                  <a:ea typeface="+mn-ea"/>
                  <a:cs typeface="+mn-cs"/>
                </a:rPr>
                <a:t>H</a:t>
              </a:r>
              <a:r>
                <a:rPr kumimoji="0" lang="en-AU" sz="1800" b="0" i="0" u="none" strike="noStrike" kern="1200" cap="none" spc="0" normalizeH="0" baseline="-25000" noProof="0" dirty="0">
                  <a:ln>
                    <a:noFill/>
                  </a:ln>
                  <a:solidFill>
                    <a:srgbClr val="000000"/>
                  </a:solidFill>
                  <a:effectLst/>
                  <a:uLnTx/>
                  <a:uFillTx/>
                  <a:latin typeface="Calibri" panose="020F0502020204030204"/>
                  <a:ea typeface="+mn-ea"/>
                  <a:cs typeface="+mn-cs"/>
                </a:rPr>
                <a:t>2</a:t>
              </a:r>
              <a:r>
                <a:rPr kumimoji="0" lang="en-AU" sz="1800" b="0" i="0" u="none" strike="noStrike" kern="1200" cap="none" spc="0" normalizeH="0" baseline="0" noProof="0" dirty="0">
                  <a:ln>
                    <a:noFill/>
                  </a:ln>
                  <a:solidFill>
                    <a:srgbClr val="000000"/>
                  </a:solidFill>
                  <a:effectLst/>
                  <a:uLnTx/>
                  <a:uFillTx/>
                  <a:latin typeface="Calibri" panose="020F0502020204030204"/>
                  <a:ea typeface="+mn-ea"/>
                  <a:cs typeface="+mn-cs"/>
                </a:rPr>
                <a: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srgbClr val="000000"/>
                  </a:solidFill>
                  <a:effectLst/>
                  <a:uLnTx/>
                  <a:uFillTx/>
                  <a:latin typeface="Calibri" panose="020F0502020204030204"/>
                  <a:ea typeface="+mn-ea"/>
                  <a:cs typeface="+mn-cs"/>
                </a:rPr>
                <a:t>5 min</a:t>
              </a:r>
            </a:p>
          </p:txBody>
        </p:sp>
      </p:grpSp>
      <p:grpSp>
        <p:nvGrpSpPr>
          <p:cNvPr id="47" name="Group 46">
            <a:extLst>
              <a:ext uri="{FF2B5EF4-FFF2-40B4-BE49-F238E27FC236}">
                <a16:creationId xmlns:a16="http://schemas.microsoft.com/office/drawing/2014/main" id="{6B26CC31-532C-A246-8E5F-ED25F5341EB5}"/>
              </a:ext>
            </a:extLst>
          </p:cNvPr>
          <p:cNvGrpSpPr/>
          <p:nvPr/>
        </p:nvGrpSpPr>
        <p:grpSpPr>
          <a:xfrm>
            <a:off x="8788400" y="4966001"/>
            <a:ext cx="1813762" cy="1228384"/>
            <a:chOff x="9841265" y="2566778"/>
            <a:chExt cx="1913813" cy="1296144"/>
          </a:xfrm>
        </p:grpSpPr>
        <p:pic>
          <p:nvPicPr>
            <p:cNvPr id="48" name="Picture 47">
              <a:extLst>
                <a:ext uri="{FF2B5EF4-FFF2-40B4-BE49-F238E27FC236}">
                  <a16:creationId xmlns:a16="http://schemas.microsoft.com/office/drawing/2014/main" id="{AA7AA05D-A568-E04D-A2B9-5FB0A661570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841265" y="2566778"/>
              <a:ext cx="1913813" cy="1296144"/>
            </a:xfrm>
            <a:prstGeom prst="rect">
              <a:avLst/>
            </a:prstGeom>
          </p:spPr>
        </p:pic>
        <p:sp>
          <p:nvSpPr>
            <p:cNvPr id="49" name="TextBox 48">
              <a:extLst>
                <a:ext uri="{FF2B5EF4-FFF2-40B4-BE49-F238E27FC236}">
                  <a16:creationId xmlns:a16="http://schemas.microsoft.com/office/drawing/2014/main" id="{A495D5F0-E9F9-9043-AB3C-EC7CD6B831C4}"/>
                </a:ext>
              </a:extLst>
            </p:cNvPr>
            <p:cNvSpPr txBox="1"/>
            <p:nvPr/>
          </p:nvSpPr>
          <p:spPr>
            <a:xfrm>
              <a:off x="10104956" y="2891685"/>
              <a:ext cx="1386429" cy="68198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srgbClr val="000000"/>
                  </a:solidFill>
                  <a:effectLst/>
                  <a:uLnTx/>
                  <a:uFillTx/>
                  <a:latin typeface="Calibri" panose="020F0502020204030204"/>
                  <a:ea typeface="+mn-ea"/>
                  <a:cs typeface="+mn-cs"/>
                </a:rPr>
                <a:t>H</a:t>
              </a:r>
              <a:r>
                <a:rPr kumimoji="0" lang="en-AU" sz="1800" b="0" i="0" u="none" strike="noStrike" kern="1200" cap="none" spc="0" normalizeH="0" baseline="-25000" noProof="0" dirty="0">
                  <a:ln>
                    <a:noFill/>
                  </a:ln>
                  <a:solidFill>
                    <a:srgbClr val="000000"/>
                  </a:solidFill>
                  <a:effectLst/>
                  <a:uLnTx/>
                  <a:uFillTx/>
                  <a:latin typeface="Calibri" panose="020F0502020204030204"/>
                  <a:ea typeface="+mn-ea"/>
                  <a:cs typeface="+mn-cs"/>
                </a:rPr>
                <a:t>2</a:t>
              </a:r>
              <a:r>
                <a:rPr kumimoji="0" lang="en-AU" sz="1800" b="0" i="0" u="none" strike="noStrike" kern="1200" cap="none" spc="0" normalizeH="0" baseline="0" noProof="0" dirty="0">
                  <a:ln>
                    <a:noFill/>
                  </a:ln>
                  <a:solidFill>
                    <a:srgbClr val="000000"/>
                  </a:solidFill>
                  <a:effectLst/>
                  <a:uLnTx/>
                  <a:uFillTx/>
                  <a:latin typeface="Calibri" panose="020F0502020204030204"/>
                  <a:ea typeface="+mn-ea"/>
                  <a:cs typeface="+mn-cs"/>
                </a:rPr>
                <a: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srgbClr val="000000"/>
                  </a:solidFill>
                  <a:effectLst/>
                  <a:uLnTx/>
                  <a:uFillTx/>
                  <a:latin typeface="Calibri" panose="020F0502020204030204"/>
                  <a:ea typeface="+mn-ea"/>
                  <a:cs typeface="+mn-cs"/>
                </a:rPr>
                <a:t>5 – 10 min</a:t>
              </a:r>
            </a:p>
          </p:txBody>
        </p:sp>
      </p:grpSp>
      <p:sp>
        <p:nvSpPr>
          <p:cNvPr id="53" name="Right Arrow 52">
            <a:extLst>
              <a:ext uri="{FF2B5EF4-FFF2-40B4-BE49-F238E27FC236}">
                <a16:creationId xmlns:a16="http://schemas.microsoft.com/office/drawing/2014/main" id="{DA15AB3E-0B3D-9544-B9F0-ED134DFAA071}"/>
              </a:ext>
            </a:extLst>
          </p:cNvPr>
          <p:cNvSpPr/>
          <p:nvPr/>
        </p:nvSpPr>
        <p:spPr>
          <a:xfrm>
            <a:off x="8415849" y="2948575"/>
            <a:ext cx="359892" cy="364727"/>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4" name="Right Arrow 53">
            <a:extLst>
              <a:ext uri="{FF2B5EF4-FFF2-40B4-BE49-F238E27FC236}">
                <a16:creationId xmlns:a16="http://schemas.microsoft.com/office/drawing/2014/main" id="{D159AD4F-4E11-AD42-B31B-6988422076BB}"/>
              </a:ext>
            </a:extLst>
          </p:cNvPr>
          <p:cNvSpPr/>
          <p:nvPr/>
        </p:nvSpPr>
        <p:spPr>
          <a:xfrm>
            <a:off x="5052198" y="5397828"/>
            <a:ext cx="359892" cy="364727"/>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5" name="Right Arrow 54">
            <a:extLst>
              <a:ext uri="{FF2B5EF4-FFF2-40B4-BE49-F238E27FC236}">
                <a16:creationId xmlns:a16="http://schemas.microsoft.com/office/drawing/2014/main" id="{76A57F27-198E-5745-8C54-5C5C5564FD16}"/>
              </a:ext>
            </a:extLst>
          </p:cNvPr>
          <p:cNvSpPr/>
          <p:nvPr/>
        </p:nvSpPr>
        <p:spPr>
          <a:xfrm>
            <a:off x="8415849" y="5397828"/>
            <a:ext cx="359892" cy="364727"/>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38109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allout: Down Arrow 15">
            <a:extLst>
              <a:ext uri="{FF2B5EF4-FFF2-40B4-BE49-F238E27FC236}">
                <a16:creationId xmlns:a16="http://schemas.microsoft.com/office/drawing/2014/main" id="{0D64720D-8C67-41A2-ADBA-4569DA02EDA0}"/>
              </a:ext>
            </a:extLst>
          </p:cNvPr>
          <p:cNvSpPr/>
          <p:nvPr/>
        </p:nvSpPr>
        <p:spPr>
          <a:xfrm>
            <a:off x="1251350" y="3717032"/>
            <a:ext cx="9741194" cy="492570"/>
          </a:xfrm>
          <a:prstGeom prst="downArrowCallout">
            <a:avLst>
              <a:gd name="adj1" fmla="val 28394"/>
              <a:gd name="adj2" fmla="val 108570"/>
              <a:gd name="adj3" fmla="val 60633"/>
              <a:gd name="adj4" fmla="val 69083"/>
            </a:avLst>
          </a:prstGeom>
          <a:gradFill flip="none" rotWithShape="1">
            <a:gsLst>
              <a:gs pos="83000">
                <a:srgbClr val="FF7F50"/>
              </a:gs>
              <a:gs pos="100000">
                <a:schemeClr val="bg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7" name="Rectangle 16">
            <a:extLst>
              <a:ext uri="{FF2B5EF4-FFF2-40B4-BE49-F238E27FC236}">
                <a16:creationId xmlns:a16="http://schemas.microsoft.com/office/drawing/2014/main" id="{4958069A-AF6C-4A3B-BCC3-98605D492CA0}"/>
              </a:ext>
            </a:extLst>
          </p:cNvPr>
          <p:cNvSpPr/>
          <p:nvPr/>
        </p:nvSpPr>
        <p:spPr>
          <a:xfrm>
            <a:off x="1251350" y="3093414"/>
            <a:ext cx="9741193" cy="623618"/>
          </a:xfrm>
          <a:prstGeom prst="rect">
            <a:avLst/>
          </a:prstGeom>
          <a:gradFill>
            <a:gsLst>
              <a:gs pos="50000">
                <a:srgbClr val="FF7F50"/>
              </a:gs>
              <a:gs pos="100000">
                <a:schemeClr val="bg1"/>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Title 3">
            <a:extLst>
              <a:ext uri="{FF2B5EF4-FFF2-40B4-BE49-F238E27FC236}">
                <a16:creationId xmlns:a16="http://schemas.microsoft.com/office/drawing/2014/main" id="{61EB941C-B488-4427-B4A6-06D4D62CFCEE}"/>
              </a:ext>
            </a:extLst>
          </p:cNvPr>
          <p:cNvSpPr>
            <a:spLocks noGrp="1"/>
          </p:cNvSpPr>
          <p:nvPr>
            <p:ph type="title"/>
          </p:nvPr>
        </p:nvSpPr>
        <p:spPr/>
        <p:txBody>
          <a:bodyPr/>
          <a:lstStyle/>
          <a:p>
            <a:r>
              <a:rPr lang="en-AU" dirty="0"/>
              <a:t>Optimisation study</a:t>
            </a:r>
          </a:p>
        </p:txBody>
      </p:sp>
      <p:sp>
        <p:nvSpPr>
          <p:cNvPr id="5" name="Rectangle: Rounded Corners 4">
            <a:extLst>
              <a:ext uri="{FF2B5EF4-FFF2-40B4-BE49-F238E27FC236}">
                <a16:creationId xmlns:a16="http://schemas.microsoft.com/office/drawing/2014/main" id="{EB40AA5E-E2D0-4F4A-B7B2-E9754C816E5D}"/>
              </a:ext>
            </a:extLst>
          </p:cNvPr>
          <p:cNvSpPr/>
          <p:nvPr/>
        </p:nvSpPr>
        <p:spPr>
          <a:xfrm>
            <a:off x="1055440" y="1987011"/>
            <a:ext cx="1368152" cy="1723156"/>
          </a:xfrm>
          <a:prstGeom prst="roundRect">
            <a:avLst/>
          </a:prstGeom>
          <a:ln w="28575">
            <a:solidFill>
              <a:srgbClr val="FF7F50"/>
            </a:solidFill>
          </a:ln>
        </p:spPr>
        <p:style>
          <a:lnRef idx="2">
            <a:schemeClr val="accent2"/>
          </a:lnRef>
          <a:fillRef idx="1">
            <a:schemeClr val="lt1"/>
          </a:fillRef>
          <a:effectRef idx="0">
            <a:schemeClr val="accent2"/>
          </a:effectRef>
          <a:fontRef idx="minor">
            <a:schemeClr val="dk1"/>
          </a:fontRef>
        </p:style>
        <p:txBody>
          <a:bodyPr rtlCol="0" anchor="b"/>
          <a:lstStyle/>
          <a:p>
            <a:pPr algn="ctr"/>
            <a:r>
              <a:rPr lang="en-AU" sz="2800" dirty="0">
                <a:latin typeface="Arial" panose="020B0604020202020204" pitchFamily="34" charset="0"/>
                <a:cs typeface="Arial" panose="020B0604020202020204" pitchFamily="34" charset="0"/>
              </a:rPr>
              <a:t>3</a:t>
            </a:r>
          </a:p>
          <a:p>
            <a:pPr algn="ctr"/>
            <a:r>
              <a:rPr lang="en-AU" sz="2000" dirty="0">
                <a:latin typeface="Arial" panose="020B0604020202020204" pitchFamily="34" charset="0"/>
                <a:cs typeface="Arial" panose="020B0604020202020204" pitchFamily="34" charset="0"/>
              </a:rPr>
              <a:t>Donors</a:t>
            </a:r>
          </a:p>
        </p:txBody>
      </p:sp>
      <p:sp>
        <p:nvSpPr>
          <p:cNvPr id="6" name="Rectangle: Rounded Corners 5">
            <a:extLst>
              <a:ext uri="{FF2B5EF4-FFF2-40B4-BE49-F238E27FC236}">
                <a16:creationId xmlns:a16="http://schemas.microsoft.com/office/drawing/2014/main" id="{32688E7D-24C5-456E-AE80-1509614D1047}"/>
              </a:ext>
            </a:extLst>
          </p:cNvPr>
          <p:cNvSpPr/>
          <p:nvPr/>
        </p:nvSpPr>
        <p:spPr>
          <a:xfrm>
            <a:off x="4412876" y="1988840"/>
            <a:ext cx="1368152" cy="1723156"/>
          </a:xfrm>
          <a:prstGeom prst="roundRect">
            <a:avLst/>
          </a:prstGeom>
          <a:ln w="28575">
            <a:solidFill>
              <a:srgbClr val="FF7F50"/>
            </a:solidFill>
          </a:ln>
        </p:spPr>
        <p:style>
          <a:lnRef idx="2">
            <a:schemeClr val="accent2"/>
          </a:lnRef>
          <a:fillRef idx="1">
            <a:schemeClr val="lt1"/>
          </a:fillRef>
          <a:effectRef idx="0">
            <a:schemeClr val="accent2"/>
          </a:effectRef>
          <a:fontRef idx="minor">
            <a:schemeClr val="dk1"/>
          </a:fontRef>
        </p:style>
        <p:txBody>
          <a:bodyPr rtlCol="0" anchor="b"/>
          <a:lstStyle/>
          <a:p>
            <a:pPr algn="ctr"/>
            <a:r>
              <a:rPr lang="en-AU" sz="2000" dirty="0">
                <a:latin typeface="Arial" panose="020B0604020202020204" pitchFamily="34" charset="0"/>
                <a:cs typeface="Arial" panose="020B0604020202020204" pitchFamily="34" charset="0"/>
              </a:rPr>
              <a:t>10d | 2m</a:t>
            </a:r>
          </a:p>
        </p:txBody>
      </p:sp>
      <p:sp>
        <p:nvSpPr>
          <p:cNvPr id="7" name="Rectangle: Rounded Corners 6">
            <a:extLst>
              <a:ext uri="{FF2B5EF4-FFF2-40B4-BE49-F238E27FC236}">
                <a16:creationId xmlns:a16="http://schemas.microsoft.com/office/drawing/2014/main" id="{0C3A6A68-DE85-4D9D-9CA4-D14450C80897}"/>
              </a:ext>
            </a:extLst>
          </p:cNvPr>
          <p:cNvSpPr/>
          <p:nvPr/>
        </p:nvSpPr>
        <p:spPr>
          <a:xfrm>
            <a:off x="7758244" y="1974550"/>
            <a:ext cx="1686150" cy="1723156"/>
          </a:xfrm>
          <a:prstGeom prst="roundRect">
            <a:avLst/>
          </a:prstGeom>
          <a:ln w="28575">
            <a:solidFill>
              <a:srgbClr val="FF7F50"/>
            </a:solidFill>
          </a:ln>
        </p:spPr>
        <p:style>
          <a:lnRef idx="2">
            <a:schemeClr val="accent2"/>
          </a:lnRef>
          <a:fillRef idx="1">
            <a:schemeClr val="lt1"/>
          </a:fillRef>
          <a:effectRef idx="0">
            <a:schemeClr val="accent2"/>
          </a:effectRef>
          <a:fontRef idx="minor">
            <a:schemeClr val="dk1"/>
          </a:fontRef>
        </p:style>
        <p:txBody>
          <a:bodyPr rtlCol="0" anchor="b"/>
          <a:lstStyle/>
          <a:p>
            <a:pPr algn="ctr"/>
            <a:r>
              <a:rPr lang="en-AU" sz="2000" dirty="0">
                <a:latin typeface="Arial" panose="020B0604020202020204" pitchFamily="34" charset="0"/>
                <a:cs typeface="Arial" panose="020B0604020202020204" pitchFamily="34" charset="0"/>
              </a:rPr>
              <a:t>Split marks</a:t>
            </a:r>
          </a:p>
        </p:txBody>
      </p:sp>
      <p:sp>
        <p:nvSpPr>
          <p:cNvPr id="9" name="Rectangle: Rounded Corners 8">
            <a:extLst>
              <a:ext uri="{FF2B5EF4-FFF2-40B4-BE49-F238E27FC236}">
                <a16:creationId xmlns:a16="http://schemas.microsoft.com/office/drawing/2014/main" id="{35F8D816-783F-4682-8723-6E2A3E864EB3}"/>
              </a:ext>
            </a:extLst>
          </p:cNvPr>
          <p:cNvSpPr/>
          <p:nvPr/>
        </p:nvSpPr>
        <p:spPr>
          <a:xfrm>
            <a:off x="6030052" y="1977226"/>
            <a:ext cx="1545164" cy="1723156"/>
          </a:xfrm>
          <a:prstGeom prst="roundRect">
            <a:avLst/>
          </a:prstGeom>
          <a:ln w="28575">
            <a:solidFill>
              <a:srgbClr val="FF7F50"/>
            </a:solidFill>
          </a:ln>
        </p:spPr>
        <p:style>
          <a:lnRef idx="2">
            <a:schemeClr val="accent2"/>
          </a:lnRef>
          <a:fillRef idx="1">
            <a:schemeClr val="lt1"/>
          </a:fillRef>
          <a:effectRef idx="0">
            <a:schemeClr val="accent2"/>
          </a:effectRef>
          <a:fontRef idx="minor">
            <a:schemeClr val="dk1"/>
          </a:fontRef>
        </p:style>
        <p:txBody>
          <a:bodyPr rtlCol="0" anchor="b"/>
          <a:lstStyle/>
          <a:p>
            <a:pPr algn="ctr"/>
            <a:r>
              <a:rPr lang="en-AU" sz="2800" dirty="0">
                <a:latin typeface="Arial" panose="020B0604020202020204" pitchFamily="34" charset="0"/>
                <a:cs typeface="Arial" panose="020B0604020202020204" pitchFamily="34" charset="0"/>
              </a:rPr>
              <a:t>4</a:t>
            </a:r>
          </a:p>
          <a:p>
            <a:pPr algn="ctr"/>
            <a:r>
              <a:rPr lang="en-AU" sz="2000" dirty="0">
                <a:latin typeface="Arial" panose="020B0604020202020204" pitchFamily="34" charset="0"/>
                <a:cs typeface="Arial" panose="020B0604020202020204" pitchFamily="34" charset="0"/>
              </a:rPr>
              <a:t>Depletions</a:t>
            </a:r>
          </a:p>
        </p:txBody>
      </p:sp>
      <p:sp>
        <p:nvSpPr>
          <p:cNvPr id="10" name="Rectangle: Rounded Corners 9">
            <a:extLst>
              <a:ext uri="{FF2B5EF4-FFF2-40B4-BE49-F238E27FC236}">
                <a16:creationId xmlns:a16="http://schemas.microsoft.com/office/drawing/2014/main" id="{719DDFFA-CAC2-4776-AB66-5F3D596A207D}"/>
              </a:ext>
            </a:extLst>
          </p:cNvPr>
          <p:cNvSpPr/>
          <p:nvPr/>
        </p:nvSpPr>
        <p:spPr>
          <a:xfrm>
            <a:off x="2612680" y="1988840"/>
            <a:ext cx="1578162" cy="1723156"/>
          </a:xfrm>
          <a:prstGeom prst="roundRect">
            <a:avLst/>
          </a:prstGeom>
          <a:ln w="28575">
            <a:solidFill>
              <a:srgbClr val="FF7F50"/>
            </a:solidFill>
          </a:ln>
        </p:spPr>
        <p:style>
          <a:lnRef idx="2">
            <a:schemeClr val="accent2"/>
          </a:lnRef>
          <a:fillRef idx="1">
            <a:schemeClr val="lt1"/>
          </a:fillRef>
          <a:effectRef idx="0">
            <a:schemeClr val="accent2"/>
          </a:effectRef>
          <a:fontRef idx="minor">
            <a:schemeClr val="dk1"/>
          </a:fontRef>
        </p:style>
        <p:txBody>
          <a:bodyPr rtlCol="0" anchor="b"/>
          <a:lstStyle/>
          <a:p>
            <a:pPr algn="ctr"/>
            <a:r>
              <a:rPr lang="en-AU" sz="2800" dirty="0">
                <a:latin typeface="Arial" panose="020B0604020202020204" pitchFamily="34" charset="0"/>
                <a:cs typeface="Arial" panose="020B0604020202020204" pitchFamily="34" charset="0"/>
              </a:rPr>
              <a:t>3</a:t>
            </a:r>
          </a:p>
          <a:p>
            <a:pPr algn="ctr"/>
            <a:r>
              <a:rPr lang="en-AU" sz="2000" dirty="0">
                <a:latin typeface="Arial" panose="020B0604020202020204" pitchFamily="34" charset="0"/>
                <a:cs typeface="Arial" panose="020B0604020202020204" pitchFamily="34" charset="0"/>
              </a:rPr>
              <a:t>Substrates</a:t>
            </a:r>
          </a:p>
        </p:txBody>
      </p:sp>
      <p:sp>
        <p:nvSpPr>
          <p:cNvPr id="14" name="Rectangle: Rounded Corners 13">
            <a:extLst>
              <a:ext uri="{FF2B5EF4-FFF2-40B4-BE49-F238E27FC236}">
                <a16:creationId xmlns:a16="http://schemas.microsoft.com/office/drawing/2014/main" id="{49CD18E1-133B-47F8-9A89-3E7903D57026}"/>
              </a:ext>
            </a:extLst>
          </p:cNvPr>
          <p:cNvSpPr/>
          <p:nvPr/>
        </p:nvSpPr>
        <p:spPr>
          <a:xfrm>
            <a:off x="9636512" y="1987055"/>
            <a:ext cx="1545164" cy="1723156"/>
          </a:xfrm>
          <a:prstGeom prst="roundRect">
            <a:avLst/>
          </a:prstGeom>
          <a:ln w="28575">
            <a:solidFill>
              <a:srgbClr val="FF7F50"/>
            </a:solidFill>
          </a:ln>
        </p:spPr>
        <p:style>
          <a:lnRef idx="2">
            <a:schemeClr val="accent2"/>
          </a:lnRef>
          <a:fillRef idx="1">
            <a:schemeClr val="lt1"/>
          </a:fillRef>
          <a:effectRef idx="0">
            <a:schemeClr val="accent2"/>
          </a:effectRef>
          <a:fontRef idx="minor">
            <a:schemeClr val="dk1"/>
          </a:fontRef>
        </p:style>
        <p:txBody>
          <a:bodyPr rtlCol="0" anchor="b"/>
          <a:lstStyle/>
          <a:p>
            <a:pPr algn="ctr"/>
            <a:r>
              <a:rPr lang="en-AU" sz="2000" dirty="0">
                <a:latin typeface="Arial" panose="020B0604020202020204" pitchFamily="34" charset="0"/>
                <a:cs typeface="Arial" panose="020B0604020202020204" pitchFamily="34" charset="0"/>
              </a:rPr>
              <a:t>Old | New</a:t>
            </a:r>
            <a:endParaRPr lang="en-AU" sz="1600" dirty="0">
              <a:latin typeface="Arial" panose="020B0604020202020204" pitchFamily="34" charset="0"/>
              <a:cs typeface="Arial" panose="020B0604020202020204" pitchFamily="34" charset="0"/>
            </a:endParaRPr>
          </a:p>
        </p:txBody>
      </p:sp>
      <p:pic>
        <p:nvPicPr>
          <p:cNvPr id="12" name="Picture 11">
            <a:extLst>
              <a:ext uri="{FF2B5EF4-FFF2-40B4-BE49-F238E27FC236}">
                <a16:creationId xmlns:a16="http://schemas.microsoft.com/office/drawing/2014/main" id="{197A649C-E0E6-45B6-AC4E-272C54C62AF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877538" y="2354088"/>
            <a:ext cx="1063111" cy="720000"/>
          </a:xfrm>
          <a:prstGeom prst="rect">
            <a:avLst/>
          </a:prstGeom>
        </p:spPr>
      </p:pic>
      <p:sp>
        <p:nvSpPr>
          <p:cNvPr id="15" name="Rectangle: Rounded Corners 14">
            <a:extLst>
              <a:ext uri="{FF2B5EF4-FFF2-40B4-BE49-F238E27FC236}">
                <a16:creationId xmlns:a16="http://schemas.microsoft.com/office/drawing/2014/main" id="{8CEEC5EB-CAA5-47A2-97AD-AF4199F1F5AE}"/>
              </a:ext>
            </a:extLst>
          </p:cNvPr>
          <p:cNvSpPr/>
          <p:nvPr/>
        </p:nvSpPr>
        <p:spPr>
          <a:xfrm>
            <a:off x="2616374" y="4329244"/>
            <a:ext cx="2004152" cy="1908067"/>
          </a:xfrm>
          <a:prstGeom prst="roundRect">
            <a:avLst/>
          </a:prstGeom>
          <a:ln w="28575">
            <a:solidFill>
              <a:srgbClr val="FF7F50"/>
            </a:solidFill>
          </a:ln>
        </p:spPr>
        <p:style>
          <a:lnRef idx="2">
            <a:schemeClr val="accent2"/>
          </a:lnRef>
          <a:fillRef idx="1">
            <a:schemeClr val="lt1"/>
          </a:fillRef>
          <a:effectRef idx="0">
            <a:schemeClr val="accent2"/>
          </a:effectRef>
          <a:fontRef idx="minor">
            <a:schemeClr val="dk1"/>
          </a:fontRef>
        </p:style>
        <p:txBody>
          <a:bodyPr rtlCol="0" anchor="b"/>
          <a:lstStyle/>
          <a:p>
            <a:pPr algn="ctr"/>
            <a:r>
              <a:rPr lang="en-AU" sz="2800" dirty="0">
                <a:latin typeface="Arial" panose="020B0604020202020204" pitchFamily="34" charset="0"/>
                <a:cs typeface="Arial" panose="020B0604020202020204" pitchFamily="34" charset="0"/>
              </a:rPr>
              <a:t>288</a:t>
            </a:r>
          </a:p>
          <a:p>
            <a:pPr algn="ctr"/>
            <a:r>
              <a:rPr lang="en-AU" sz="2000" dirty="0" err="1">
                <a:latin typeface="Arial" panose="020B0604020202020204" pitchFamily="34" charset="0"/>
                <a:cs typeface="Arial" panose="020B0604020202020204" pitchFamily="34" charset="0"/>
              </a:rPr>
              <a:t>Fingermarks</a:t>
            </a:r>
            <a:endParaRPr lang="en-AU" sz="2000" dirty="0">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0CFED447-DA2D-4320-9DAF-8990EEBED3F2}"/>
              </a:ext>
            </a:extLst>
          </p:cNvPr>
          <p:cNvSpPr/>
          <p:nvPr/>
        </p:nvSpPr>
        <p:spPr>
          <a:xfrm>
            <a:off x="39105" y="6453714"/>
            <a:ext cx="9162842" cy="307777"/>
          </a:xfrm>
          <a:prstGeom prst="rect">
            <a:avLst/>
          </a:prstGeom>
        </p:spPr>
        <p:txBody>
          <a:bodyPr wrap="square">
            <a:spAutoFit/>
          </a:bodyPr>
          <a:lstStyle/>
          <a:p>
            <a:r>
              <a:rPr lang="en-AU" sz="1400" dirty="0">
                <a:latin typeface="Arial" panose="020B0604020202020204" pitchFamily="34" charset="0"/>
                <a:cs typeface="Arial" panose="020B0604020202020204" pitchFamily="34" charset="0"/>
              </a:rPr>
              <a:t>McLaren, C., Lennard, C. &amp; </a:t>
            </a:r>
            <a:r>
              <a:rPr lang="en-AU" sz="1400" dirty="0" err="1">
                <a:latin typeface="Arial" panose="020B0604020202020204" pitchFamily="34" charset="0"/>
                <a:cs typeface="Arial" panose="020B0604020202020204" pitchFamily="34" charset="0"/>
              </a:rPr>
              <a:t>Stoilovic</a:t>
            </a:r>
            <a:r>
              <a:rPr lang="en-AU" sz="1400" dirty="0">
                <a:latin typeface="Arial" panose="020B0604020202020204" pitchFamily="34" charset="0"/>
                <a:cs typeface="Arial" panose="020B0604020202020204" pitchFamily="34" charset="0"/>
              </a:rPr>
              <a:t>, M. (2010) J. Forensic. </a:t>
            </a:r>
            <a:r>
              <a:rPr lang="en-AU" sz="1400" dirty="0" err="1">
                <a:latin typeface="Arial" panose="020B0604020202020204" pitchFamily="34" charset="0"/>
                <a:cs typeface="Arial" panose="020B0604020202020204" pitchFamily="34" charset="0"/>
              </a:rPr>
              <a:t>Identif</a:t>
            </a:r>
            <a:r>
              <a:rPr lang="en-AU" sz="1400" dirty="0">
                <a:latin typeface="Arial" panose="020B0604020202020204" pitchFamily="34" charset="0"/>
                <a:cs typeface="Arial" panose="020B0604020202020204" pitchFamily="34" charset="0"/>
              </a:rPr>
              <a:t>. 60 (2) 199-222</a:t>
            </a:r>
            <a:endParaRPr lang="en-AU" sz="1400" dirty="0"/>
          </a:p>
        </p:txBody>
      </p:sp>
      <p:sp>
        <p:nvSpPr>
          <p:cNvPr id="19" name="Rectangle: Rounded Corners 18">
            <a:extLst>
              <a:ext uri="{FF2B5EF4-FFF2-40B4-BE49-F238E27FC236}">
                <a16:creationId xmlns:a16="http://schemas.microsoft.com/office/drawing/2014/main" id="{18DABE01-4D45-4E70-BB3D-871DCFD9C6B0}"/>
              </a:ext>
            </a:extLst>
          </p:cNvPr>
          <p:cNvSpPr/>
          <p:nvPr/>
        </p:nvSpPr>
        <p:spPr>
          <a:xfrm>
            <a:off x="5027976" y="4329246"/>
            <a:ext cx="5172480" cy="1908066"/>
          </a:xfrm>
          <a:prstGeom prst="roundRect">
            <a:avLst/>
          </a:prstGeom>
          <a:ln w="28575">
            <a:solidFill>
              <a:srgbClr val="FF7F50"/>
            </a:solidFill>
          </a:ln>
        </p:spPr>
        <p:style>
          <a:lnRef idx="2">
            <a:schemeClr val="accent2"/>
          </a:lnRef>
          <a:fillRef idx="1">
            <a:schemeClr val="lt1"/>
          </a:fillRef>
          <a:effectRef idx="0">
            <a:schemeClr val="accent2"/>
          </a:effectRef>
          <a:fontRef idx="minor">
            <a:schemeClr val="dk1"/>
          </a:fontRef>
        </p:style>
        <p:txBody>
          <a:bodyPr rtlCol="0" anchor="b"/>
          <a:lstStyle/>
          <a:p>
            <a:pPr algn="ctr"/>
            <a:r>
              <a:rPr lang="en-AU" sz="2000" dirty="0">
                <a:latin typeface="Arial" panose="020B0604020202020204" pitchFamily="34" charset="0"/>
                <a:cs typeface="Arial" panose="020B0604020202020204" pitchFamily="34" charset="0"/>
              </a:rPr>
              <a:t>UC comparative scale</a:t>
            </a:r>
          </a:p>
        </p:txBody>
      </p:sp>
      <p:pic>
        <p:nvPicPr>
          <p:cNvPr id="20" name="Content Placeholder 5">
            <a:extLst>
              <a:ext uri="{FF2B5EF4-FFF2-40B4-BE49-F238E27FC236}">
                <a16:creationId xmlns:a16="http://schemas.microsoft.com/office/drawing/2014/main" id="{352D42C0-5A72-48A0-B73C-7E19D2009E48}"/>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a:ext>
            </a:extLst>
          </a:blip>
          <a:srcRect/>
          <a:stretch/>
        </p:blipFill>
        <p:spPr>
          <a:xfrm>
            <a:off x="8039123" y="4858350"/>
            <a:ext cx="630944" cy="900000"/>
          </a:xfrm>
          <a:prstGeom prst="rect">
            <a:avLst/>
          </a:prstGeom>
          <a:noFill/>
        </p:spPr>
      </p:pic>
      <p:pic>
        <p:nvPicPr>
          <p:cNvPr id="21" name="Picture 20">
            <a:extLst>
              <a:ext uri="{FF2B5EF4-FFF2-40B4-BE49-F238E27FC236}">
                <a16:creationId xmlns:a16="http://schemas.microsoft.com/office/drawing/2014/main" id="{59C345A4-DF6D-46A5-908E-73A6A6C125FC}"/>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803454" y="4858350"/>
            <a:ext cx="665217" cy="900000"/>
          </a:xfrm>
          <a:prstGeom prst="rect">
            <a:avLst/>
          </a:prstGeom>
        </p:spPr>
      </p:pic>
      <p:pic>
        <p:nvPicPr>
          <p:cNvPr id="22" name="Content Placeholder 5">
            <a:extLst>
              <a:ext uri="{FF2B5EF4-FFF2-40B4-BE49-F238E27FC236}">
                <a16:creationId xmlns:a16="http://schemas.microsoft.com/office/drawing/2014/main" id="{78B60022-E0C7-4D4F-8AF6-F2E8B95864BC}"/>
              </a:ext>
            </a:extLst>
          </p:cNvPr>
          <p:cNvPicPr>
            <a:picLocks noChangeAspect="1"/>
          </p:cNvPicPr>
          <p:nvPr/>
        </p:nvPicPr>
        <p:blipFill rotWithShape="1">
          <a:blip r:embed="rId6" cstate="email">
            <a:extLst>
              <a:ext uri="{BEBA8EAE-BF5A-486C-A8C5-ECC9F3942E4B}">
                <a14:imgProps xmlns:a14="http://schemas.microsoft.com/office/drawing/2010/main">
                  <a14:imgLayer r:embed="rId7">
                    <a14:imgEffect>
                      <a14:brightnessContrast bright="30000"/>
                    </a14:imgEffect>
                  </a14:imgLayer>
                </a14:imgProps>
              </a:ext>
              <a:ext uri="{28A0092B-C50C-407E-A947-70E740481C1C}">
                <a14:useLocalDpi xmlns:a14="http://schemas.microsoft.com/office/drawing/2010/main"/>
              </a:ext>
            </a:extLst>
          </a:blip>
          <a:srcRect/>
          <a:stretch/>
        </p:blipFill>
        <p:spPr>
          <a:xfrm flipH="1">
            <a:off x="6555732" y="4849960"/>
            <a:ext cx="636207" cy="900000"/>
          </a:xfrm>
          <a:prstGeom prst="rect">
            <a:avLst/>
          </a:prstGeom>
          <a:noFill/>
        </p:spPr>
      </p:pic>
      <p:pic>
        <p:nvPicPr>
          <p:cNvPr id="23" name="Content Placeholder 5">
            <a:extLst>
              <a:ext uri="{FF2B5EF4-FFF2-40B4-BE49-F238E27FC236}">
                <a16:creationId xmlns:a16="http://schemas.microsoft.com/office/drawing/2014/main" id="{6EE294F3-D60D-4D57-9F58-CA8E64A5E265}"/>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8742254" y="4858350"/>
            <a:ext cx="665859" cy="900000"/>
          </a:xfrm>
          <a:prstGeom prst="rect">
            <a:avLst/>
          </a:prstGeom>
        </p:spPr>
      </p:pic>
      <p:cxnSp>
        <p:nvCxnSpPr>
          <p:cNvPr id="26" name="Straight Connector 25">
            <a:extLst>
              <a:ext uri="{FF2B5EF4-FFF2-40B4-BE49-F238E27FC236}">
                <a16:creationId xmlns:a16="http://schemas.microsoft.com/office/drawing/2014/main" id="{405E0C66-4D8F-4B37-882F-7C727E742FE2}"/>
              </a:ext>
            </a:extLst>
          </p:cNvPr>
          <p:cNvCxnSpPr>
            <a:cxnSpLocks/>
          </p:cNvCxnSpPr>
          <p:nvPr/>
        </p:nvCxnSpPr>
        <p:spPr>
          <a:xfrm>
            <a:off x="7614216" y="4456549"/>
            <a:ext cx="0" cy="1259994"/>
          </a:xfrm>
          <a:prstGeom prst="line">
            <a:avLst/>
          </a:prstGeom>
          <a:ln w="28575">
            <a:solidFill>
              <a:schemeClr val="tx1"/>
            </a:solidFill>
            <a:prstDash val="sysDash"/>
          </a:ln>
        </p:spPr>
        <p:style>
          <a:lnRef idx="1">
            <a:schemeClr val="accent1"/>
          </a:lnRef>
          <a:fillRef idx="0">
            <a:schemeClr val="accent1"/>
          </a:fillRef>
          <a:effectRef idx="0">
            <a:schemeClr val="accent1"/>
          </a:effectRef>
          <a:fontRef idx="minor">
            <a:schemeClr val="tx1"/>
          </a:fontRef>
        </p:style>
      </p:cxnSp>
      <p:pic>
        <p:nvPicPr>
          <p:cNvPr id="24" name="Picture 23">
            <a:extLst>
              <a:ext uri="{FF2B5EF4-FFF2-40B4-BE49-F238E27FC236}">
                <a16:creationId xmlns:a16="http://schemas.microsoft.com/office/drawing/2014/main" id="{58B98491-AA4B-45B9-81F8-D4C6909D6703}"/>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7281286" y="4858350"/>
            <a:ext cx="665859" cy="900000"/>
          </a:xfrm>
          <a:prstGeom prst="rect">
            <a:avLst/>
          </a:prstGeom>
        </p:spPr>
      </p:pic>
      <p:sp>
        <p:nvSpPr>
          <p:cNvPr id="27" name="AutoShape 34">
            <a:extLst>
              <a:ext uri="{FF2B5EF4-FFF2-40B4-BE49-F238E27FC236}">
                <a16:creationId xmlns:a16="http://schemas.microsoft.com/office/drawing/2014/main" id="{E2E874AE-A792-45EE-84E9-AF2F9625E0F3}"/>
              </a:ext>
            </a:extLst>
          </p:cNvPr>
          <p:cNvSpPr>
            <a:spLocks noChangeArrowheads="1"/>
          </p:cNvSpPr>
          <p:nvPr/>
        </p:nvSpPr>
        <p:spPr bwMode="auto">
          <a:xfrm>
            <a:off x="5803455" y="4441129"/>
            <a:ext cx="1796498" cy="379431"/>
          </a:xfrm>
          <a:prstGeom prst="leftArrow">
            <a:avLst>
              <a:gd name="adj1" fmla="val 61537"/>
              <a:gd name="adj2" fmla="val 49999"/>
            </a:avLst>
          </a:prstGeom>
          <a:gradFill rotWithShape="1">
            <a:gsLst>
              <a:gs pos="100000">
                <a:schemeClr val="bg1"/>
              </a:gs>
              <a:gs pos="50000">
                <a:schemeClr val="accent5"/>
              </a:gs>
            </a:gsLst>
            <a:lin ang="0" scaled="1"/>
          </a:gradFill>
          <a:ln w="9525">
            <a:noFill/>
            <a:miter lim="800000"/>
            <a:headEnd/>
            <a:tailEnd/>
          </a:ln>
        </p:spPr>
        <p:txBody>
          <a:bodyPr wrap="none" anchor="ctr" anchorCtr="1"/>
          <a:lstStyle/>
          <a:p>
            <a:pPr algn="ctr"/>
            <a:r>
              <a:rPr lang="en-GB" sz="1300" b="1" dirty="0">
                <a:latin typeface="Arial" panose="020B0604020202020204" pitchFamily="34" charset="0"/>
                <a:cs typeface="Arial" panose="020B0604020202020204" pitchFamily="34" charset="0"/>
              </a:rPr>
              <a:t>Benchmark better  </a:t>
            </a:r>
          </a:p>
        </p:txBody>
      </p:sp>
      <p:sp>
        <p:nvSpPr>
          <p:cNvPr id="28" name="AutoShape 35">
            <a:extLst>
              <a:ext uri="{FF2B5EF4-FFF2-40B4-BE49-F238E27FC236}">
                <a16:creationId xmlns:a16="http://schemas.microsoft.com/office/drawing/2014/main" id="{6FC297BD-885D-4870-B971-FFB7EC10BA82}"/>
              </a:ext>
            </a:extLst>
          </p:cNvPr>
          <p:cNvSpPr>
            <a:spLocks noChangeArrowheads="1"/>
          </p:cNvSpPr>
          <p:nvPr/>
        </p:nvSpPr>
        <p:spPr bwMode="auto">
          <a:xfrm flipH="1">
            <a:off x="7635870" y="4437112"/>
            <a:ext cx="1772239" cy="379431"/>
          </a:xfrm>
          <a:prstGeom prst="leftArrow">
            <a:avLst>
              <a:gd name="adj1" fmla="val 61537"/>
              <a:gd name="adj2" fmla="val 49999"/>
            </a:avLst>
          </a:prstGeom>
          <a:gradFill rotWithShape="1">
            <a:gsLst>
              <a:gs pos="50000">
                <a:schemeClr val="accent5"/>
              </a:gs>
              <a:gs pos="100000">
                <a:schemeClr val="bg1"/>
              </a:gs>
            </a:gsLst>
            <a:lin ang="0" scaled="1"/>
          </a:gradFill>
          <a:ln w="9525">
            <a:noFill/>
            <a:miter lim="800000"/>
            <a:headEnd/>
            <a:tailEnd/>
          </a:ln>
        </p:spPr>
        <p:txBody>
          <a:bodyPr wrap="none" anchor="ctr"/>
          <a:lstStyle/>
          <a:p>
            <a:r>
              <a:rPr lang="en-GB" sz="1300" b="1" dirty="0">
                <a:latin typeface="Arial" panose="020B0604020202020204" pitchFamily="34" charset="0"/>
                <a:cs typeface="Arial" panose="020B0604020202020204" pitchFamily="34" charset="0"/>
              </a:rPr>
              <a:t>  Optimised better</a:t>
            </a:r>
          </a:p>
        </p:txBody>
      </p:sp>
      <p:sp>
        <p:nvSpPr>
          <p:cNvPr id="32" name="TextBox 31">
            <a:extLst>
              <a:ext uri="{FF2B5EF4-FFF2-40B4-BE49-F238E27FC236}">
                <a16:creationId xmlns:a16="http://schemas.microsoft.com/office/drawing/2014/main" id="{E889AD1D-244A-40DB-A476-A532B1912253}"/>
              </a:ext>
            </a:extLst>
          </p:cNvPr>
          <p:cNvSpPr txBox="1"/>
          <p:nvPr/>
        </p:nvSpPr>
        <p:spPr>
          <a:xfrm>
            <a:off x="5780656" y="5435932"/>
            <a:ext cx="665217" cy="369332"/>
          </a:xfrm>
          <a:prstGeom prst="rect">
            <a:avLst/>
          </a:prstGeom>
          <a:noFill/>
        </p:spPr>
        <p:txBody>
          <a:bodyPr wrap="square" rtlCol="0">
            <a:spAutoFit/>
          </a:bodyPr>
          <a:lstStyle/>
          <a:p>
            <a:pPr algn="ctr"/>
            <a:r>
              <a:rPr lang="en-AU" b="1" dirty="0">
                <a:solidFill>
                  <a:schemeClr val="bg1"/>
                </a:solidFill>
                <a:highlight>
                  <a:srgbClr val="000000"/>
                </a:highlight>
              </a:rPr>
              <a:t>-2</a:t>
            </a:r>
          </a:p>
        </p:txBody>
      </p:sp>
      <p:sp>
        <p:nvSpPr>
          <p:cNvPr id="34" name="TextBox 33">
            <a:extLst>
              <a:ext uri="{FF2B5EF4-FFF2-40B4-BE49-F238E27FC236}">
                <a16:creationId xmlns:a16="http://schemas.microsoft.com/office/drawing/2014/main" id="{19137F40-34C4-418C-9301-8ADDDC85C097}"/>
              </a:ext>
            </a:extLst>
          </p:cNvPr>
          <p:cNvSpPr txBox="1"/>
          <p:nvPr/>
        </p:nvSpPr>
        <p:spPr>
          <a:xfrm>
            <a:off x="6532933" y="5434772"/>
            <a:ext cx="665217" cy="369332"/>
          </a:xfrm>
          <a:prstGeom prst="rect">
            <a:avLst/>
          </a:prstGeom>
          <a:noFill/>
        </p:spPr>
        <p:txBody>
          <a:bodyPr wrap="square" rtlCol="0">
            <a:spAutoFit/>
          </a:bodyPr>
          <a:lstStyle/>
          <a:p>
            <a:pPr algn="ctr"/>
            <a:r>
              <a:rPr lang="en-AU" b="1" dirty="0">
                <a:solidFill>
                  <a:schemeClr val="bg1"/>
                </a:solidFill>
                <a:highlight>
                  <a:srgbClr val="000000"/>
                </a:highlight>
              </a:rPr>
              <a:t>-1</a:t>
            </a:r>
          </a:p>
        </p:txBody>
      </p:sp>
      <p:sp>
        <p:nvSpPr>
          <p:cNvPr id="35" name="TextBox 34">
            <a:extLst>
              <a:ext uri="{FF2B5EF4-FFF2-40B4-BE49-F238E27FC236}">
                <a16:creationId xmlns:a16="http://schemas.microsoft.com/office/drawing/2014/main" id="{CDB9C99E-ECF8-4B24-89DD-DAC2371FBA6A}"/>
              </a:ext>
            </a:extLst>
          </p:cNvPr>
          <p:cNvSpPr txBox="1"/>
          <p:nvPr/>
        </p:nvSpPr>
        <p:spPr>
          <a:xfrm>
            <a:off x="7271346" y="5428156"/>
            <a:ext cx="665217" cy="369332"/>
          </a:xfrm>
          <a:prstGeom prst="rect">
            <a:avLst/>
          </a:prstGeom>
          <a:noFill/>
        </p:spPr>
        <p:txBody>
          <a:bodyPr wrap="square" rtlCol="0">
            <a:spAutoFit/>
          </a:bodyPr>
          <a:lstStyle/>
          <a:p>
            <a:pPr algn="ctr"/>
            <a:r>
              <a:rPr lang="en-AU" b="1" dirty="0">
                <a:solidFill>
                  <a:schemeClr val="bg1"/>
                </a:solidFill>
                <a:highlight>
                  <a:srgbClr val="000000"/>
                </a:highlight>
              </a:rPr>
              <a:t>0</a:t>
            </a:r>
          </a:p>
        </p:txBody>
      </p:sp>
      <p:sp>
        <p:nvSpPr>
          <p:cNvPr id="36" name="TextBox 35">
            <a:extLst>
              <a:ext uri="{FF2B5EF4-FFF2-40B4-BE49-F238E27FC236}">
                <a16:creationId xmlns:a16="http://schemas.microsoft.com/office/drawing/2014/main" id="{3729AF65-445F-4973-8C7F-67FFD4735399}"/>
              </a:ext>
            </a:extLst>
          </p:cNvPr>
          <p:cNvSpPr txBox="1"/>
          <p:nvPr/>
        </p:nvSpPr>
        <p:spPr>
          <a:xfrm>
            <a:off x="8036492" y="5432077"/>
            <a:ext cx="665217" cy="369332"/>
          </a:xfrm>
          <a:prstGeom prst="rect">
            <a:avLst/>
          </a:prstGeom>
          <a:noFill/>
        </p:spPr>
        <p:txBody>
          <a:bodyPr wrap="square" rtlCol="0">
            <a:spAutoFit/>
          </a:bodyPr>
          <a:lstStyle/>
          <a:p>
            <a:pPr algn="ctr"/>
            <a:r>
              <a:rPr lang="en-AU" b="1" dirty="0">
                <a:solidFill>
                  <a:schemeClr val="bg1"/>
                </a:solidFill>
                <a:highlight>
                  <a:srgbClr val="000000"/>
                </a:highlight>
              </a:rPr>
              <a:t>1</a:t>
            </a:r>
          </a:p>
        </p:txBody>
      </p:sp>
      <p:sp>
        <p:nvSpPr>
          <p:cNvPr id="37" name="TextBox 36">
            <a:extLst>
              <a:ext uri="{FF2B5EF4-FFF2-40B4-BE49-F238E27FC236}">
                <a16:creationId xmlns:a16="http://schemas.microsoft.com/office/drawing/2014/main" id="{779EA9F0-DE82-43BA-AD76-AE9C19810DC6}"/>
              </a:ext>
            </a:extLst>
          </p:cNvPr>
          <p:cNvSpPr txBox="1"/>
          <p:nvPr/>
        </p:nvSpPr>
        <p:spPr>
          <a:xfrm>
            <a:off x="8733630" y="5435932"/>
            <a:ext cx="665217" cy="369332"/>
          </a:xfrm>
          <a:prstGeom prst="rect">
            <a:avLst/>
          </a:prstGeom>
          <a:noFill/>
        </p:spPr>
        <p:txBody>
          <a:bodyPr wrap="square" rtlCol="0">
            <a:spAutoFit/>
          </a:bodyPr>
          <a:lstStyle/>
          <a:p>
            <a:pPr algn="ctr"/>
            <a:r>
              <a:rPr lang="en-AU" b="1" dirty="0">
                <a:solidFill>
                  <a:schemeClr val="bg1"/>
                </a:solidFill>
                <a:highlight>
                  <a:srgbClr val="000000"/>
                </a:highlight>
              </a:rPr>
              <a:t>2</a:t>
            </a:r>
          </a:p>
        </p:txBody>
      </p:sp>
      <p:sp>
        <p:nvSpPr>
          <p:cNvPr id="38" name="Left Bracket 37">
            <a:extLst>
              <a:ext uri="{FF2B5EF4-FFF2-40B4-BE49-F238E27FC236}">
                <a16:creationId xmlns:a16="http://schemas.microsoft.com/office/drawing/2014/main" id="{EA91FC8C-337E-4D79-B14A-D8978AC777D7}"/>
              </a:ext>
            </a:extLst>
          </p:cNvPr>
          <p:cNvSpPr/>
          <p:nvPr/>
        </p:nvSpPr>
        <p:spPr>
          <a:xfrm>
            <a:off x="623392" y="1903646"/>
            <a:ext cx="386931" cy="2029410"/>
          </a:xfrm>
          <a:prstGeom prst="leftBracket">
            <a:avLst/>
          </a:prstGeom>
          <a:ln w="76200">
            <a:solidFill>
              <a:srgbClr val="FF7F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
        <p:nvSpPr>
          <p:cNvPr id="39" name="Left Bracket 38">
            <a:extLst>
              <a:ext uri="{FF2B5EF4-FFF2-40B4-BE49-F238E27FC236}">
                <a16:creationId xmlns:a16="http://schemas.microsoft.com/office/drawing/2014/main" id="{52FFC92E-BD3D-47DC-AB14-23764924ECC0}"/>
              </a:ext>
            </a:extLst>
          </p:cNvPr>
          <p:cNvSpPr/>
          <p:nvPr/>
        </p:nvSpPr>
        <p:spPr>
          <a:xfrm flipH="1">
            <a:off x="11181677" y="1903646"/>
            <a:ext cx="386931" cy="2029410"/>
          </a:xfrm>
          <a:prstGeom prst="leftBracket">
            <a:avLst/>
          </a:prstGeom>
          <a:ln w="76200">
            <a:solidFill>
              <a:srgbClr val="FF7F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
        <p:nvSpPr>
          <p:cNvPr id="40" name="TextBox 39">
            <a:extLst>
              <a:ext uri="{FF2B5EF4-FFF2-40B4-BE49-F238E27FC236}">
                <a16:creationId xmlns:a16="http://schemas.microsoft.com/office/drawing/2014/main" id="{E752F87A-9D44-4C54-8873-D2E5CA869AB0}"/>
              </a:ext>
            </a:extLst>
          </p:cNvPr>
          <p:cNvSpPr txBox="1"/>
          <p:nvPr/>
        </p:nvSpPr>
        <p:spPr>
          <a:xfrm>
            <a:off x="119336" y="2564408"/>
            <a:ext cx="444352" cy="707886"/>
          </a:xfrm>
          <a:prstGeom prst="rect">
            <a:avLst/>
          </a:prstGeom>
          <a:noFill/>
        </p:spPr>
        <p:txBody>
          <a:bodyPr wrap="none" rtlCol="0">
            <a:spAutoFit/>
          </a:bodyPr>
          <a:lstStyle/>
          <a:p>
            <a:r>
              <a:rPr lang="en-AU" sz="4000" dirty="0"/>
              <a:t>4</a:t>
            </a:r>
          </a:p>
        </p:txBody>
      </p:sp>
      <p:pic>
        <p:nvPicPr>
          <p:cNvPr id="33" name="Graphic 32" descr="Users">
            <a:extLst>
              <a:ext uri="{FF2B5EF4-FFF2-40B4-BE49-F238E27FC236}">
                <a16:creationId xmlns:a16="http://schemas.microsoft.com/office/drawing/2014/main" id="{9B0A55DA-8DCE-4C99-A87E-46D77B0B10D9}"/>
              </a:ext>
            </a:extLst>
          </p:cNvPr>
          <p:cNvPicPr>
            <a:picLocks noChangeAspect="1"/>
          </p:cNvPicPr>
          <p:nvPr/>
        </p:nvPicPr>
        <p:blipFill rotWithShape="1">
          <a:blip r:embed="rId10" cstate="email">
            <a:extLst>
              <a:ext uri="{28A0092B-C50C-407E-A947-70E740481C1C}">
                <a14:useLocalDpi xmlns:a14="http://schemas.microsoft.com/office/drawing/2010/main"/>
              </a:ext>
              <a:ext uri="{96DAC541-7B7A-43D3-8B79-37D633B846F1}">
                <asvg:svgBlip xmlns:asvg="http://schemas.microsoft.com/office/drawing/2016/SVG/main" r:embed="rId11"/>
              </a:ext>
            </a:extLst>
          </a:blip>
          <a:srcRect t="16360" b="12766"/>
          <a:stretch/>
        </p:blipFill>
        <p:spPr>
          <a:xfrm>
            <a:off x="1370474" y="2248712"/>
            <a:ext cx="761914" cy="540000"/>
          </a:xfrm>
          <a:prstGeom prst="rect">
            <a:avLst/>
          </a:prstGeom>
        </p:spPr>
      </p:pic>
      <p:grpSp>
        <p:nvGrpSpPr>
          <p:cNvPr id="41" name="Group 40">
            <a:extLst>
              <a:ext uri="{FF2B5EF4-FFF2-40B4-BE49-F238E27FC236}">
                <a16:creationId xmlns:a16="http://schemas.microsoft.com/office/drawing/2014/main" id="{AACD267B-BE4F-49BC-AC76-B96693A67055}"/>
              </a:ext>
            </a:extLst>
          </p:cNvPr>
          <p:cNvGrpSpPr>
            <a:grpSpLocks noChangeAspect="1"/>
          </p:cNvGrpSpPr>
          <p:nvPr/>
        </p:nvGrpSpPr>
        <p:grpSpPr>
          <a:xfrm>
            <a:off x="3050543" y="2127188"/>
            <a:ext cx="706163" cy="720000"/>
            <a:chOff x="10413176" y="260648"/>
            <a:chExt cx="793703" cy="809255"/>
          </a:xfrm>
        </p:grpSpPr>
        <p:pic>
          <p:nvPicPr>
            <p:cNvPr id="42" name="Picture 41" descr="going on larger &lt;strong&gt;bag&lt;/strong&gt; | I totally stole this from cool ...">
              <a:extLst>
                <a:ext uri="{FF2B5EF4-FFF2-40B4-BE49-F238E27FC236}">
                  <a16:creationId xmlns:a16="http://schemas.microsoft.com/office/drawing/2014/main" id="{4E9F3493-E0BB-4F30-8972-F05F8CD7F98F}"/>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10605711" y="260648"/>
              <a:ext cx="526319" cy="530896"/>
            </a:xfrm>
            <a:prstGeom prst="rect">
              <a:avLst/>
            </a:prstGeom>
          </p:spPr>
        </p:pic>
        <p:pic>
          <p:nvPicPr>
            <p:cNvPr id="43" name="Picture 42" descr="List of Key Items in Generation I - Bulbapedia, the ...">
              <a:extLst>
                <a:ext uri="{FF2B5EF4-FFF2-40B4-BE49-F238E27FC236}">
                  <a16:creationId xmlns:a16="http://schemas.microsoft.com/office/drawing/2014/main" id="{1F5CE2CD-8F46-49B6-BEA0-DF776A215BA7}"/>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10413176" y="550542"/>
              <a:ext cx="585264" cy="438948"/>
            </a:xfrm>
            <a:prstGeom prst="rect">
              <a:avLst/>
            </a:prstGeom>
          </p:spPr>
        </p:pic>
        <p:pic>
          <p:nvPicPr>
            <p:cNvPr id="44" name="Picture 43" descr="&lt;strong&gt;Can&lt;/strong&gt; of Coca-Cola (1980s) by FearOfTheBlackWolf on DeviantArt">
              <a:extLst>
                <a:ext uri="{FF2B5EF4-FFF2-40B4-BE49-F238E27FC236}">
                  <a16:creationId xmlns:a16="http://schemas.microsoft.com/office/drawing/2014/main" id="{B460DBC9-1D11-453E-BB13-BA4DC9838602}"/>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10866188" y="699602"/>
              <a:ext cx="340691" cy="370301"/>
            </a:xfrm>
            <a:prstGeom prst="rect">
              <a:avLst/>
            </a:prstGeom>
          </p:spPr>
        </p:pic>
      </p:grpSp>
      <p:pic>
        <p:nvPicPr>
          <p:cNvPr id="45" name="Graphic 44" descr="Clock">
            <a:extLst>
              <a:ext uri="{FF2B5EF4-FFF2-40B4-BE49-F238E27FC236}">
                <a16:creationId xmlns:a16="http://schemas.microsoft.com/office/drawing/2014/main" id="{B5F1E5FB-931B-4BCB-BFE9-DF5E8D6DDCE5}"/>
              </a:ext>
            </a:extLst>
          </p:cNvPr>
          <p:cNvPicPr>
            <a:picLocks noChangeAspect="1"/>
          </p:cNvPicPr>
          <p:nvPr/>
        </p:nvPicPr>
        <p:blipFill>
          <a:blip r:embed="rId15" cstate="email">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4741589" y="2157729"/>
            <a:ext cx="720000" cy="720000"/>
          </a:xfrm>
          <a:prstGeom prst="rect">
            <a:avLst/>
          </a:prstGeom>
        </p:spPr>
      </p:pic>
      <p:pic>
        <p:nvPicPr>
          <p:cNvPr id="46" name="Picture 45" descr="Category:Fingerprints - Wikimedia Commons">
            <a:extLst>
              <a:ext uri="{FF2B5EF4-FFF2-40B4-BE49-F238E27FC236}">
                <a16:creationId xmlns:a16="http://schemas.microsoft.com/office/drawing/2014/main" id="{AEDAD1A0-B402-43B9-87E9-9F49FA1C5530}"/>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6050450" y="2248712"/>
            <a:ext cx="373500" cy="540000"/>
          </a:xfrm>
          <a:prstGeom prst="rect">
            <a:avLst/>
          </a:prstGeom>
        </p:spPr>
      </p:pic>
      <p:pic>
        <p:nvPicPr>
          <p:cNvPr id="47" name="Picture 46" descr="Category:Fingerprints - Wikimedia Commons">
            <a:extLst>
              <a:ext uri="{FF2B5EF4-FFF2-40B4-BE49-F238E27FC236}">
                <a16:creationId xmlns:a16="http://schemas.microsoft.com/office/drawing/2014/main" id="{9BF3F5C1-4C6A-4F42-899C-40DD13C58BA9}"/>
              </a:ext>
            </a:extLst>
          </p:cNvPr>
          <p:cNvPicPr>
            <a:picLocks noChangeAspect="1"/>
          </p:cNvPicPr>
          <p:nvPr/>
        </p:nvPicPr>
        <p:blipFill>
          <a:blip r:embed="rId18" cstate="email">
            <a:extLst>
              <a:ext uri="{BEBA8EAE-BF5A-486C-A8C5-ECC9F3942E4B}">
                <a14:imgProps xmlns:a14="http://schemas.microsoft.com/office/drawing/2010/main">
                  <a14:imgLayer r:embed="rId19">
                    <a14:imgEffect>
                      <a14:brightnessContrast contrast="-60000"/>
                    </a14:imgEffect>
                  </a14:imgLayer>
                </a14:imgProps>
              </a:ext>
              <a:ext uri="{28A0092B-C50C-407E-A947-70E740481C1C}">
                <a14:useLocalDpi xmlns:a14="http://schemas.microsoft.com/office/drawing/2010/main"/>
              </a:ext>
            </a:extLst>
          </a:blip>
          <a:stretch>
            <a:fillRect/>
          </a:stretch>
        </p:blipFill>
        <p:spPr>
          <a:xfrm>
            <a:off x="6428461" y="2248712"/>
            <a:ext cx="373500" cy="540000"/>
          </a:xfrm>
          <a:prstGeom prst="rect">
            <a:avLst/>
          </a:prstGeom>
          <a:noFill/>
        </p:spPr>
      </p:pic>
      <p:pic>
        <p:nvPicPr>
          <p:cNvPr id="48" name="Picture 47" descr="Category:Fingerprints - Wikimedia Commons">
            <a:extLst>
              <a:ext uri="{FF2B5EF4-FFF2-40B4-BE49-F238E27FC236}">
                <a16:creationId xmlns:a16="http://schemas.microsoft.com/office/drawing/2014/main" id="{3C33864E-B88A-4241-88BC-64A1111E5901}"/>
              </a:ext>
            </a:extLst>
          </p:cNvPr>
          <p:cNvPicPr>
            <a:picLocks noChangeAspect="1"/>
          </p:cNvPicPr>
          <p:nvPr/>
        </p:nvPicPr>
        <p:blipFill>
          <a:blip r:embed="rId20" cstate="email">
            <a:duotone>
              <a:schemeClr val="bg2">
                <a:shade val="45000"/>
                <a:satMod val="135000"/>
              </a:schemeClr>
              <a:prstClr val="white"/>
            </a:duotone>
            <a:extLst>
              <a:ext uri="{BEBA8EAE-BF5A-486C-A8C5-ECC9F3942E4B}">
                <a14:imgProps xmlns:a14="http://schemas.microsoft.com/office/drawing/2010/main">
                  <a14:imgLayer r:embed="rId19">
                    <a14:imgEffect>
                      <a14:brightnessContrast contrast="-85000"/>
                    </a14:imgEffect>
                  </a14:imgLayer>
                </a14:imgProps>
              </a:ext>
              <a:ext uri="{28A0092B-C50C-407E-A947-70E740481C1C}">
                <a14:useLocalDpi xmlns:a14="http://schemas.microsoft.com/office/drawing/2010/main"/>
              </a:ext>
            </a:extLst>
          </a:blip>
          <a:stretch>
            <a:fillRect/>
          </a:stretch>
        </p:blipFill>
        <p:spPr>
          <a:xfrm>
            <a:off x="6804216" y="2248712"/>
            <a:ext cx="373500" cy="540000"/>
          </a:xfrm>
          <a:prstGeom prst="rect">
            <a:avLst/>
          </a:prstGeom>
        </p:spPr>
      </p:pic>
      <p:pic>
        <p:nvPicPr>
          <p:cNvPr id="49" name="Picture 48" descr="Category:Fingerprints - Wikimedia Commons">
            <a:extLst>
              <a:ext uri="{FF2B5EF4-FFF2-40B4-BE49-F238E27FC236}">
                <a16:creationId xmlns:a16="http://schemas.microsoft.com/office/drawing/2014/main" id="{77893727-D644-4AF6-AB9D-DBD971DB6855}"/>
              </a:ext>
            </a:extLst>
          </p:cNvPr>
          <p:cNvPicPr>
            <a:picLocks noChangeAspect="1"/>
          </p:cNvPicPr>
          <p:nvPr/>
        </p:nvPicPr>
        <p:blipFill>
          <a:blip r:embed="rId21" cstate="email">
            <a:lum bright="70000" contrast="-70000"/>
            <a:extLst>
              <a:ext uri="{BEBA8EAE-BF5A-486C-A8C5-ECC9F3942E4B}">
                <a14:imgProps xmlns:a14="http://schemas.microsoft.com/office/drawing/2010/main">
                  <a14:imgLayer r:embed="rId19">
                    <a14:imgEffect>
                      <a14:brightnessContrast contrast="-98000"/>
                    </a14:imgEffect>
                  </a14:imgLayer>
                </a14:imgProps>
              </a:ext>
              <a:ext uri="{28A0092B-C50C-407E-A947-70E740481C1C}">
                <a14:useLocalDpi xmlns:a14="http://schemas.microsoft.com/office/drawing/2010/main"/>
              </a:ext>
            </a:extLst>
          </a:blip>
          <a:stretch>
            <a:fillRect/>
          </a:stretch>
        </p:blipFill>
        <p:spPr>
          <a:xfrm>
            <a:off x="7177716" y="2248712"/>
            <a:ext cx="373500" cy="540000"/>
          </a:xfrm>
          <a:prstGeom prst="rect">
            <a:avLst/>
          </a:prstGeom>
        </p:spPr>
      </p:pic>
      <p:pic>
        <p:nvPicPr>
          <p:cNvPr id="50" name="Picture 49" descr="Category:Fingerprints - Wikimedia Commons">
            <a:extLst>
              <a:ext uri="{FF2B5EF4-FFF2-40B4-BE49-F238E27FC236}">
                <a16:creationId xmlns:a16="http://schemas.microsoft.com/office/drawing/2014/main" id="{D88C1CC2-591D-415C-963C-679A9FB9A6D8}"/>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8428377" y="2242752"/>
            <a:ext cx="373500" cy="540000"/>
          </a:xfrm>
          <a:prstGeom prst="rect">
            <a:avLst/>
          </a:prstGeom>
        </p:spPr>
      </p:pic>
      <p:pic>
        <p:nvPicPr>
          <p:cNvPr id="51" name="Graphic 50" descr="Scissors">
            <a:extLst>
              <a:ext uri="{FF2B5EF4-FFF2-40B4-BE49-F238E27FC236}">
                <a16:creationId xmlns:a16="http://schemas.microsoft.com/office/drawing/2014/main" id="{B7ACF4EB-14F2-44DD-800E-8460978C1BC0}"/>
              </a:ext>
            </a:extLst>
          </p:cNvPr>
          <p:cNvPicPr>
            <a:picLocks noChangeAspect="1"/>
          </p:cNvPicPr>
          <p:nvPr/>
        </p:nvPicPr>
        <p:blipFill>
          <a:blip r:embed="rId22" cstate="email">
            <a:extLst>
              <a:ext uri="{28A0092B-C50C-407E-A947-70E740481C1C}">
                <a14:useLocalDpi xmlns:a14="http://schemas.microsoft.com/office/drawing/2010/main"/>
              </a:ext>
              <a:ext uri="{96DAC541-7B7A-43D3-8B79-37D633B846F1}">
                <asvg:svgBlip xmlns:asvg="http://schemas.microsoft.com/office/drawing/2016/SVG/main" r:embed="rId23"/>
              </a:ext>
            </a:extLst>
          </a:blip>
          <a:stretch>
            <a:fillRect/>
          </a:stretch>
        </p:blipFill>
        <p:spPr>
          <a:xfrm rot="6337307">
            <a:off x="8472554" y="2665967"/>
            <a:ext cx="360000" cy="360000"/>
          </a:xfrm>
          <a:prstGeom prst="rect">
            <a:avLst/>
          </a:prstGeom>
        </p:spPr>
      </p:pic>
      <p:grpSp>
        <p:nvGrpSpPr>
          <p:cNvPr id="61" name="Group 60">
            <a:extLst>
              <a:ext uri="{FF2B5EF4-FFF2-40B4-BE49-F238E27FC236}">
                <a16:creationId xmlns:a16="http://schemas.microsoft.com/office/drawing/2014/main" id="{9FB6DE94-838D-43A2-89C8-0D1F61D54566}"/>
              </a:ext>
            </a:extLst>
          </p:cNvPr>
          <p:cNvGrpSpPr>
            <a:grpSpLocks noChangeAspect="1"/>
          </p:cNvGrpSpPr>
          <p:nvPr/>
        </p:nvGrpSpPr>
        <p:grpSpPr>
          <a:xfrm>
            <a:off x="3247606" y="4576302"/>
            <a:ext cx="715084" cy="720000"/>
            <a:chOff x="2442203" y="3144660"/>
            <a:chExt cx="613177" cy="634984"/>
          </a:xfrm>
        </p:grpSpPr>
        <p:grpSp>
          <p:nvGrpSpPr>
            <p:cNvPr id="62" name="Group 61">
              <a:extLst>
                <a:ext uri="{FF2B5EF4-FFF2-40B4-BE49-F238E27FC236}">
                  <a16:creationId xmlns:a16="http://schemas.microsoft.com/office/drawing/2014/main" id="{47F1FCDB-FEFF-41AC-AE79-C1D153C6A86C}"/>
                </a:ext>
              </a:extLst>
            </p:cNvPr>
            <p:cNvGrpSpPr/>
            <p:nvPr/>
          </p:nvGrpSpPr>
          <p:grpSpPr>
            <a:xfrm>
              <a:off x="2582214" y="3230788"/>
              <a:ext cx="360000" cy="432000"/>
              <a:chOff x="2533279" y="3243656"/>
              <a:chExt cx="391888" cy="504074"/>
            </a:xfrm>
          </p:grpSpPr>
          <p:pic>
            <p:nvPicPr>
              <p:cNvPr id="64" name="Picture 63" descr="Category:Fingerprints - Wikimedia Commons">
                <a:extLst>
                  <a:ext uri="{FF2B5EF4-FFF2-40B4-BE49-F238E27FC236}">
                    <a16:creationId xmlns:a16="http://schemas.microsoft.com/office/drawing/2014/main" id="{035624FB-D598-42BB-9C30-6A7D65C12B5A}"/>
                  </a:ext>
                </a:extLst>
              </p:cNvPr>
              <p:cNvPicPr>
                <a:picLocks noChangeAspect="1"/>
              </p:cNvPicPr>
              <p:nvPr/>
            </p:nvPicPr>
            <p:blipFill>
              <a:blip r:embed="rId24" cstate="email">
                <a:extLst>
                  <a:ext uri="{28A0092B-C50C-407E-A947-70E740481C1C}">
                    <a14:useLocalDpi xmlns:a14="http://schemas.microsoft.com/office/drawing/2010/main"/>
                  </a:ext>
                </a:extLst>
              </a:blip>
              <a:stretch>
                <a:fillRect/>
              </a:stretch>
            </p:blipFill>
            <p:spPr>
              <a:xfrm>
                <a:off x="2533279" y="3243656"/>
                <a:ext cx="246815" cy="356840"/>
              </a:xfrm>
              <a:prstGeom prst="rect">
                <a:avLst/>
              </a:prstGeom>
              <a:solidFill>
                <a:schemeClr val="bg1"/>
              </a:solidFill>
            </p:spPr>
          </p:pic>
          <p:pic>
            <p:nvPicPr>
              <p:cNvPr id="65" name="Picture 64" descr="Category:Fingerprints - Wikimedia Commons">
                <a:extLst>
                  <a:ext uri="{FF2B5EF4-FFF2-40B4-BE49-F238E27FC236}">
                    <a16:creationId xmlns:a16="http://schemas.microsoft.com/office/drawing/2014/main" id="{B7804A42-03B5-4240-AF8B-B7364C2C9C65}"/>
                  </a:ext>
                </a:extLst>
              </p:cNvPr>
              <p:cNvPicPr>
                <a:picLocks noChangeAspect="1"/>
              </p:cNvPicPr>
              <p:nvPr/>
            </p:nvPicPr>
            <p:blipFill>
              <a:blip r:embed="rId24" cstate="email">
                <a:extLst>
                  <a:ext uri="{28A0092B-C50C-407E-A947-70E740481C1C}">
                    <a14:useLocalDpi xmlns:a14="http://schemas.microsoft.com/office/drawing/2010/main"/>
                  </a:ext>
                </a:extLst>
              </a:blip>
              <a:stretch>
                <a:fillRect/>
              </a:stretch>
            </p:blipFill>
            <p:spPr>
              <a:xfrm>
                <a:off x="2560403" y="3261999"/>
                <a:ext cx="246815" cy="356840"/>
              </a:xfrm>
              <a:prstGeom prst="rect">
                <a:avLst/>
              </a:prstGeom>
              <a:solidFill>
                <a:schemeClr val="bg1"/>
              </a:solidFill>
            </p:spPr>
          </p:pic>
          <p:pic>
            <p:nvPicPr>
              <p:cNvPr id="66" name="Picture 65" descr="Category:Fingerprints - Wikimedia Commons">
                <a:extLst>
                  <a:ext uri="{FF2B5EF4-FFF2-40B4-BE49-F238E27FC236}">
                    <a16:creationId xmlns:a16="http://schemas.microsoft.com/office/drawing/2014/main" id="{044D840B-EDD0-440C-B82A-4F50D5C0852F}"/>
                  </a:ext>
                </a:extLst>
              </p:cNvPr>
              <p:cNvPicPr>
                <a:picLocks noChangeAspect="1"/>
              </p:cNvPicPr>
              <p:nvPr/>
            </p:nvPicPr>
            <p:blipFill>
              <a:blip r:embed="rId24" cstate="email">
                <a:extLst>
                  <a:ext uri="{28A0092B-C50C-407E-A947-70E740481C1C}">
                    <a14:useLocalDpi xmlns:a14="http://schemas.microsoft.com/office/drawing/2010/main"/>
                  </a:ext>
                </a:extLst>
              </a:blip>
              <a:stretch>
                <a:fillRect/>
              </a:stretch>
            </p:blipFill>
            <p:spPr>
              <a:xfrm>
                <a:off x="2586018" y="3293116"/>
                <a:ext cx="246815" cy="356840"/>
              </a:xfrm>
              <a:prstGeom prst="rect">
                <a:avLst/>
              </a:prstGeom>
              <a:solidFill>
                <a:schemeClr val="bg1"/>
              </a:solidFill>
            </p:spPr>
          </p:pic>
          <p:pic>
            <p:nvPicPr>
              <p:cNvPr id="67" name="Picture 66" descr="Category:Fingerprints - Wikimedia Commons">
                <a:extLst>
                  <a:ext uri="{FF2B5EF4-FFF2-40B4-BE49-F238E27FC236}">
                    <a16:creationId xmlns:a16="http://schemas.microsoft.com/office/drawing/2014/main" id="{2B6886CF-EFF2-4BE2-9F41-B4721F05832F}"/>
                  </a:ext>
                </a:extLst>
              </p:cNvPr>
              <p:cNvPicPr>
                <a:picLocks noChangeAspect="1"/>
              </p:cNvPicPr>
              <p:nvPr/>
            </p:nvPicPr>
            <p:blipFill>
              <a:blip r:embed="rId24" cstate="email">
                <a:extLst>
                  <a:ext uri="{28A0092B-C50C-407E-A947-70E740481C1C}">
                    <a14:useLocalDpi xmlns:a14="http://schemas.microsoft.com/office/drawing/2010/main"/>
                  </a:ext>
                </a:extLst>
              </a:blip>
              <a:stretch>
                <a:fillRect/>
              </a:stretch>
            </p:blipFill>
            <p:spPr>
              <a:xfrm>
                <a:off x="2620702" y="3326820"/>
                <a:ext cx="246815" cy="356840"/>
              </a:xfrm>
              <a:prstGeom prst="rect">
                <a:avLst/>
              </a:prstGeom>
              <a:solidFill>
                <a:schemeClr val="bg1"/>
              </a:solidFill>
            </p:spPr>
          </p:pic>
          <p:pic>
            <p:nvPicPr>
              <p:cNvPr id="68" name="Picture 67" descr="Category:Fingerprints - Wikimedia Commons">
                <a:extLst>
                  <a:ext uri="{FF2B5EF4-FFF2-40B4-BE49-F238E27FC236}">
                    <a16:creationId xmlns:a16="http://schemas.microsoft.com/office/drawing/2014/main" id="{48D3CD49-018E-47C1-98BA-D7B9D56D44B1}"/>
                  </a:ext>
                </a:extLst>
              </p:cNvPr>
              <p:cNvPicPr>
                <a:picLocks noChangeAspect="1"/>
              </p:cNvPicPr>
              <p:nvPr/>
            </p:nvPicPr>
            <p:blipFill>
              <a:blip r:embed="rId24" cstate="email">
                <a:extLst>
                  <a:ext uri="{28A0092B-C50C-407E-A947-70E740481C1C}">
                    <a14:useLocalDpi xmlns:a14="http://schemas.microsoft.com/office/drawing/2010/main"/>
                  </a:ext>
                </a:extLst>
              </a:blip>
              <a:stretch>
                <a:fillRect/>
              </a:stretch>
            </p:blipFill>
            <p:spPr>
              <a:xfrm>
                <a:off x="2647826" y="3356555"/>
                <a:ext cx="246815" cy="356840"/>
              </a:xfrm>
              <a:prstGeom prst="rect">
                <a:avLst/>
              </a:prstGeom>
              <a:solidFill>
                <a:schemeClr val="bg1"/>
              </a:solidFill>
            </p:spPr>
          </p:pic>
          <p:pic>
            <p:nvPicPr>
              <p:cNvPr id="69" name="Picture 68" descr="Category:Fingerprints - Wikimedia Commons">
                <a:extLst>
                  <a:ext uri="{FF2B5EF4-FFF2-40B4-BE49-F238E27FC236}">
                    <a16:creationId xmlns:a16="http://schemas.microsoft.com/office/drawing/2014/main" id="{339D0E12-0BE5-42C5-BF3C-996F3EB77659}"/>
                  </a:ext>
                </a:extLst>
              </p:cNvPr>
              <p:cNvPicPr>
                <a:picLocks noChangeAspect="1"/>
              </p:cNvPicPr>
              <p:nvPr/>
            </p:nvPicPr>
            <p:blipFill>
              <a:blip r:embed="rId24" cstate="email">
                <a:extLst>
                  <a:ext uri="{28A0092B-C50C-407E-A947-70E740481C1C}">
                    <a14:useLocalDpi xmlns:a14="http://schemas.microsoft.com/office/drawing/2010/main"/>
                  </a:ext>
                </a:extLst>
              </a:blip>
              <a:stretch>
                <a:fillRect/>
              </a:stretch>
            </p:blipFill>
            <p:spPr>
              <a:xfrm>
                <a:off x="2678352" y="3390890"/>
                <a:ext cx="246815" cy="356840"/>
              </a:xfrm>
              <a:prstGeom prst="rect">
                <a:avLst/>
              </a:prstGeom>
              <a:solidFill>
                <a:schemeClr val="bg1"/>
              </a:solidFill>
            </p:spPr>
          </p:pic>
        </p:grpSp>
        <p:sp>
          <p:nvSpPr>
            <p:cNvPr id="63" name="Flowchart: Magnetic Disk 62">
              <a:extLst>
                <a:ext uri="{FF2B5EF4-FFF2-40B4-BE49-F238E27FC236}">
                  <a16:creationId xmlns:a16="http://schemas.microsoft.com/office/drawing/2014/main" id="{066F6ADE-3D64-485B-A802-1FDBD6E261DE}"/>
                </a:ext>
              </a:extLst>
            </p:cNvPr>
            <p:cNvSpPr/>
            <p:nvPr/>
          </p:nvSpPr>
          <p:spPr>
            <a:xfrm>
              <a:off x="2442203" y="3144660"/>
              <a:ext cx="613177" cy="634984"/>
            </a:xfrm>
            <a:prstGeom prst="flowChartMagneticDisk">
              <a:avLst/>
            </a:prstGeom>
            <a:solidFill>
              <a:schemeClr val="accent6">
                <a:lumMod val="40000"/>
                <a:lumOff val="60000"/>
                <a:alpha val="27843"/>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grpSp>
    </p:spTree>
    <p:extLst>
      <p:ext uri="{BB962C8B-B14F-4D97-AF65-F5344CB8AC3E}">
        <p14:creationId xmlns:p14="http://schemas.microsoft.com/office/powerpoint/2010/main" val="2521816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6E8B1-1852-8F49-AC8D-23A7DFE9C518}"/>
              </a:ext>
            </a:extLst>
          </p:cNvPr>
          <p:cNvSpPr>
            <a:spLocks noGrp="1"/>
          </p:cNvSpPr>
          <p:nvPr>
            <p:ph type="title"/>
          </p:nvPr>
        </p:nvSpPr>
        <p:spPr/>
        <p:txBody>
          <a:bodyPr/>
          <a:lstStyle/>
          <a:p>
            <a:r>
              <a:rPr lang="en-AU" dirty="0"/>
              <a:t>Overall Performance</a:t>
            </a:r>
          </a:p>
        </p:txBody>
      </p:sp>
      <p:pic>
        <p:nvPicPr>
          <p:cNvPr id="8" name="Content Placeholder 7">
            <a:extLst>
              <a:ext uri="{FF2B5EF4-FFF2-40B4-BE49-F238E27FC236}">
                <a16:creationId xmlns:a16="http://schemas.microsoft.com/office/drawing/2014/main" id="{A81F5664-BEF4-C545-BC2B-D2AF254ACD52}"/>
              </a:ext>
            </a:extLst>
          </p:cNvPr>
          <p:cNvPicPr>
            <a:picLocks noGrp="1" noChangeAspect="1"/>
          </p:cNvPicPr>
          <p:nvPr>
            <p:ph idx="4294967295"/>
          </p:nvPr>
        </p:nvPicPr>
        <p:blipFill>
          <a:blip r:embed="rId2" cstate="email">
            <a:extLst>
              <a:ext uri="{28A0092B-C50C-407E-A947-70E740481C1C}">
                <a14:useLocalDpi xmlns:a14="http://schemas.microsoft.com/office/drawing/2010/main"/>
              </a:ext>
            </a:extLst>
          </a:blip>
          <a:stretch>
            <a:fillRect/>
          </a:stretch>
        </p:blipFill>
        <p:spPr>
          <a:xfrm>
            <a:off x="1478756" y="1772816"/>
            <a:ext cx="9234488" cy="5035550"/>
          </a:xfrm>
        </p:spPr>
      </p:pic>
    </p:spTree>
    <p:extLst>
      <p:ext uri="{BB962C8B-B14F-4D97-AF65-F5344CB8AC3E}">
        <p14:creationId xmlns:p14="http://schemas.microsoft.com/office/powerpoint/2010/main" val="42348901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BBBAB-AF44-42EA-B9A8-48B3042ABB1C}"/>
              </a:ext>
            </a:extLst>
          </p:cNvPr>
          <p:cNvSpPr>
            <a:spLocks noGrp="1"/>
          </p:cNvSpPr>
          <p:nvPr>
            <p:ph type="title"/>
          </p:nvPr>
        </p:nvSpPr>
        <p:spPr/>
        <p:txBody>
          <a:bodyPr/>
          <a:lstStyle/>
          <a:p>
            <a:r>
              <a:rPr lang="en-AU" dirty="0"/>
              <a:t>Comparison to cyanoacrylate fuming</a:t>
            </a:r>
          </a:p>
        </p:txBody>
      </p:sp>
      <p:sp>
        <p:nvSpPr>
          <p:cNvPr id="3" name="Text Placeholder 2">
            <a:extLst>
              <a:ext uri="{FF2B5EF4-FFF2-40B4-BE49-F238E27FC236}">
                <a16:creationId xmlns:a16="http://schemas.microsoft.com/office/drawing/2014/main" id="{392A01B4-2446-4EFD-95D5-5FAE03E89F8F}"/>
              </a:ext>
            </a:extLst>
          </p:cNvPr>
          <p:cNvSpPr>
            <a:spLocks noGrp="1"/>
          </p:cNvSpPr>
          <p:nvPr>
            <p:ph type="body" idx="1"/>
          </p:nvPr>
        </p:nvSpPr>
        <p:spPr/>
        <p:txBody>
          <a:bodyPr/>
          <a:lstStyle/>
          <a:p>
            <a:endParaRPr lang="en-AU"/>
          </a:p>
        </p:txBody>
      </p:sp>
    </p:spTree>
    <p:extLst>
      <p:ext uri="{BB962C8B-B14F-4D97-AF65-F5344CB8AC3E}">
        <p14:creationId xmlns:p14="http://schemas.microsoft.com/office/powerpoint/2010/main" val="12566240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allout: Down Arrow 15">
            <a:extLst>
              <a:ext uri="{FF2B5EF4-FFF2-40B4-BE49-F238E27FC236}">
                <a16:creationId xmlns:a16="http://schemas.microsoft.com/office/drawing/2014/main" id="{0D64720D-8C67-41A2-ADBA-4569DA02EDA0}"/>
              </a:ext>
            </a:extLst>
          </p:cNvPr>
          <p:cNvSpPr/>
          <p:nvPr/>
        </p:nvSpPr>
        <p:spPr>
          <a:xfrm>
            <a:off x="1251350" y="3717032"/>
            <a:ext cx="9741194" cy="492570"/>
          </a:xfrm>
          <a:prstGeom prst="downArrowCallout">
            <a:avLst>
              <a:gd name="adj1" fmla="val 28394"/>
              <a:gd name="adj2" fmla="val 108570"/>
              <a:gd name="adj3" fmla="val 60633"/>
              <a:gd name="adj4" fmla="val 69083"/>
            </a:avLst>
          </a:prstGeom>
          <a:gradFill flip="none" rotWithShape="1">
            <a:gsLst>
              <a:gs pos="83000">
                <a:srgbClr val="FF7F50"/>
              </a:gs>
              <a:gs pos="100000">
                <a:schemeClr val="bg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4958069A-AF6C-4A3B-BCC3-98605D492CA0}"/>
              </a:ext>
            </a:extLst>
          </p:cNvPr>
          <p:cNvSpPr/>
          <p:nvPr/>
        </p:nvSpPr>
        <p:spPr>
          <a:xfrm>
            <a:off x="1251350" y="3093414"/>
            <a:ext cx="9741193" cy="623618"/>
          </a:xfrm>
          <a:prstGeom prst="rect">
            <a:avLst/>
          </a:prstGeom>
          <a:gradFill>
            <a:gsLst>
              <a:gs pos="50000">
                <a:srgbClr val="FF7F50"/>
              </a:gs>
              <a:gs pos="100000">
                <a:schemeClr val="bg1"/>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61EB941C-B488-4427-B4A6-06D4D62CFCEE}"/>
              </a:ext>
            </a:extLst>
          </p:cNvPr>
          <p:cNvSpPr>
            <a:spLocks noGrp="1"/>
          </p:cNvSpPr>
          <p:nvPr>
            <p:ph type="title"/>
          </p:nvPr>
        </p:nvSpPr>
        <p:spPr/>
        <p:txBody>
          <a:bodyPr/>
          <a:lstStyle/>
          <a:p>
            <a:r>
              <a:rPr lang="en-AU" dirty="0"/>
              <a:t>Phase 2 comparison study</a:t>
            </a:r>
          </a:p>
        </p:txBody>
      </p:sp>
      <p:sp>
        <p:nvSpPr>
          <p:cNvPr id="5" name="Rectangle: Rounded Corners 4">
            <a:extLst>
              <a:ext uri="{FF2B5EF4-FFF2-40B4-BE49-F238E27FC236}">
                <a16:creationId xmlns:a16="http://schemas.microsoft.com/office/drawing/2014/main" id="{EB40AA5E-E2D0-4F4A-B7B2-E9754C816E5D}"/>
              </a:ext>
            </a:extLst>
          </p:cNvPr>
          <p:cNvSpPr/>
          <p:nvPr/>
        </p:nvSpPr>
        <p:spPr>
          <a:xfrm>
            <a:off x="1055440" y="1987011"/>
            <a:ext cx="1368152" cy="1723156"/>
          </a:xfrm>
          <a:prstGeom prst="roundRect">
            <a:avLst/>
          </a:prstGeom>
          <a:ln w="28575">
            <a:solidFill>
              <a:srgbClr val="FF7F50"/>
            </a:solidFill>
          </a:ln>
        </p:spPr>
        <p:style>
          <a:lnRef idx="2">
            <a:schemeClr val="accent2"/>
          </a:lnRef>
          <a:fillRef idx="1">
            <a:schemeClr val="lt1"/>
          </a:fillRef>
          <a:effectRef idx="0">
            <a:schemeClr val="accent2"/>
          </a:effectRef>
          <a:fontRef idx="minor">
            <a:schemeClr val="dk1"/>
          </a:fontRef>
        </p:style>
        <p:txBody>
          <a:bodyPr rtlCol="0" anchor="b"/>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AU"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6</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AU"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Donors</a:t>
            </a:r>
          </a:p>
        </p:txBody>
      </p:sp>
      <p:sp>
        <p:nvSpPr>
          <p:cNvPr id="6" name="Rectangle: Rounded Corners 5">
            <a:extLst>
              <a:ext uri="{FF2B5EF4-FFF2-40B4-BE49-F238E27FC236}">
                <a16:creationId xmlns:a16="http://schemas.microsoft.com/office/drawing/2014/main" id="{32688E7D-24C5-456E-AE80-1509614D1047}"/>
              </a:ext>
            </a:extLst>
          </p:cNvPr>
          <p:cNvSpPr/>
          <p:nvPr/>
        </p:nvSpPr>
        <p:spPr>
          <a:xfrm>
            <a:off x="4412876" y="1988840"/>
            <a:ext cx="1368152" cy="1723156"/>
          </a:xfrm>
          <a:prstGeom prst="roundRect">
            <a:avLst/>
          </a:prstGeom>
          <a:ln w="28575">
            <a:solidFill>
              <a:srgbClr val="FF7F50"/>
            </a:solidFill>
          </a:ln>
        </p:spPr>
        <p:style>
          <a:lnRef idx="2">
            <a:schemeClr val="accent2"/>
          </a:lnRef>
          <a:fillRef idx="1">
            <a:schemeClr val="lt1"/>
          </a:fillRef>
          <a:effectRef idx="0">
            <a:schemeClr val="accent2"/>
          </a:effectRef>
          <a:fontRef idx="minor">
            <a:schemeClr val="dk1"/>
          </a:fontRef>
        </p:style>
        <p:txBody>
          <a:bodyPr rtlCol="0" anchor="b"/>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AU" sz="2800" dirty="0">
                <a:solidFill>
                  <a:prstClr val="black"/>
                </a:solidFill>
                <a:latin typeface="Arial" panose="020B0604020202020204" pitchFamily="34" charset="0"/>
                <a:cs typeface="Arial" panose="020B0604020202020204" pitchFamily="34" charset="0"/>
              </a:rPr>
              <a:t>3</a:t>
            </a:r>
          </a:p>
          <a:p>
            <a:pPr marL="0" marR="0" lvl="0" indent="0" algn="ctr" defTabSz="457200" rtl="0" eaLnBrk="1" fontAlgn="auto" latinLnBrk="0" hangingPunct="1">
              <a:lnSpc>
                <a:spcPct val="100000"/>
              </a:lnSpc>
              <a:spcBef>
                <a:spcPts val="0"/>
              </a:spcBef>
              <a:spcAft>
                <a:spcPts val="0"/>
              </a:spcAft>
              <a:buClrTx/>
              <a:buSzTx/>
              <a:buFontTx/>
              <a:buNone/>
              <a:tabLst/>
              <a:defRPr/>
            </a:pPr>
            <a:r>
              <a:rPr lang="en-AU" sz="2000" dirty="0">
                <a:solidFill>
                  <a:prstClr val="black"/>
                </a:solidFill>
                <a:latin typeface="Arial" panose="020B0604020202020204" pitchFamily="34" charset="0"/>
                <a:cs typeface="Arial" panose="020B0604020202020204" pitchFamily="34" charset="0"/>
              </a:rPr>
              <a:t>1, 3, 6 </a:t>
            </a:r>
            <a:r>
              <a:rPr kumimoji="0" lang="en-AU"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t>
            </a:r>
          </a:p>
        </p:txBody>
      </p:sp>
      <p:sp>
        <p:nvSpPr>
          <p:cNvPr id="7" name="Rectangle: Rounded Corners 6">
            <a:extLst>
              <a:ext uri="{FF2B5EF4-FFF2-40B4-BE49-F238E27FC236}">
                <a16:creationId xmlns:a16="http://schemas.microsoft.com/office/drawing/2014/main" id="{0C3A6A68-DE85-4D9D-9CA4-D14450C80897}"/>
              </a:ext>
            </a:extLst>
          </p:cNvPr>
          <p:cNvSpPr/>
          <p:nvPr/>
        </p:nvSpPr>
        <p:spPr>
          <a:xfrm>
            <a:off x="7758244" y="1974550"/>
            <a:ext cx="1686150" cy="1723156"/>
          </a:xfrm>
          <a:prstGeom prst="roundRect">
            <a:avLst/>
          </a:prstGeom>
          <a:ln w="28575">
            <a:solidFill>
              <a:srgbClr val="FF7F50"/>
            </a:solidFill>
          </a:ln>
        </p:spPr>
        <p:style>
          <a:lnRef idx="2">
            <a:schemeClr val="accent2"/>
          </a:lnRef>
          <a:fillRef idx="1">
            <a:schemeClr val="lt1"/>
          </a:fillRef>
          <a:effectRef idx="0">
            <a:schemeClr val="accent2"/>
          </a:effectRef>
          <a:fontRef idx="minor">
            <a:schemeClr val="dk1"/>
          </a:fontRef>
        </p:style>
        <p:txBody>
          <a:bodyPr rtlCol="0" anchor="b"/>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AU"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Split marks</a:t>
            </a:r>
          </a:p>
        </p:txBody>
      </p:sp>
      <p:sp>
        <p:nvSpPr>
          <p:cNvPr id="9" name="Rectangle: Rounded Corners 8">
            <a:extLst>
              <a:ext uri="{FF2B5EF4-FFF2-40B4-BE49-F238E27FC236}">
                <a16:creationId xmlns:a16="http://schemas.microsoft.com/office/drawing/2014/main" id="{35F8D816-783F-4682-8723-6E2A3E864EB3}"/>
              </a:ext>
            </a:extLst>
          </p:cNvPr>
          <p:cNvSpPr/>
          <p:nvPr/>
        </p:nvSpPr>
        <p:spPr>
          <a:xfrm>
            <a:off x="6030052" y="1977226"/>
            <a:ext cx="1545164" cy="1723156"/>
          </a:xfrm>
          <a:prstGeom prst="roundRect">
            <a:avLst/>
          </a:prstGeom>
          <a:ln w="28575">
            <a:solidFill>
              <a:srgbClr val="FF7F50"/>
            </a:solidFill>
          </a:ln>
        </p:spPr>
        <p:style>
          <a:lnRef idx="2">
            <a:schemeClr val="accent2"/>
          </a:lnRef>
          <a:fillRef idx="1">
            <a:schemeClr val="lt1"/>
          </a:fillRef>
          <a:effectRef idx="0">
            <a:schemeClr val="accent2"/>
          </a:effectRef>
          <a:fontRef idx="minor">
            <a:schemeClr val="dk1"/>
          </a:fontRef>
        </p:style>
        <p:txBody>
          <a:bodyPr rtlCol="0" anchor="b"/>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AU"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4</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AU"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Depletions</a:t>
            </a:r>
          </a:p>
        </p:txBody>
      </p:sp>
      <p:sp>
        <p:nvSpPr>
          <p:cNvPr id="10" name="Rectangle: Rounded Corners 9">
            <a:extLst>
              <a:ext uri="{FF2B5EF4-FFF2-40B4-BE49-F238E27FC236}">
                <a16:creationId xmlns:a16="http://schemas.microsoft.com/office/drawing/2014/main" id="{719DDFFA-CAC2-4776-AB66-5F3D596A207D}"/>
              </a:ext>
            </a:extLst>
          </p:cNvPr>
          <p:cNvSpPr/>
          <p:nvPr/>
        </p:nvSpPr>
        <p:spPr>
          <a:xfrm>
            <a:off x="2612680" y="1988840"/>
            <a:ext cx="1578162" cy="1723156"/>
          </a:xfrm>
          <a:prstGeom prst="roundRect">
            <a:avLst/>
          </a:prstGeom>
          <a:ln w="28575">
            <a:solidFill>
              <a:srgbClr val="FF7F50"/>
            </a:solidFill>
          </a:ln>
        </p:spPr>
        <p:style>
          <a:lnRef idx="2">
            <a:schemeClr val="accent2"/>
          </a:lnRef>
          <a:fillRef idx="1">
            <a:schemeClr val="lt1"/>
          </a:fillRef>
          <a:effectRef idx="0">
            <a:schemeClr val="accent2"/>
          </a:effectRef>
          <a:fontRef idx="minor">
            <a:schemeClr val="dk1"/>
          </a:fontRef>
        </p:style>
        <p:txBody>
          <a:bodyPr rtlCol="0" anchor="b"/>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AU"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6</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AU"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Substrates</a:t>
            </a:r>
          </a:p>
        </p:txBody>
      </p:sp>
      <p:sp>
        <p:nvSpPr>
          <p:cNvPr id="14" name="Rectangle: Rounded Corners 13">
            <a:extLst>
              <a:ext uri="{FF2B5EF4-FFF2-40B4-BE49-F238E27FC236}">
                <a16:creationId xmlns:a16="http://schemas.microsoft.com/office/drawing/2014/main" id="{49CD18E1-133B-47F8-9A89-3E7903D57026}"/>
              </a:ext>
            </a:extLst>
          </p:cNvPr>
          <p:cNvSpPr/>
          <p:nvPr/>
        </p:nvSpPr>
        <p:spPr>
          <a:xfrm>
            <a:off x="9636512" y="1987055"/>
            <a:ext cx="1597058" cy="1723156"/>
          </a:xfrm>
          <a:prstGeom prst="roundRect">
            <a:avLst/>
          </a:prstGeom>
          <a:ln w="28575">
            <a:solidFill>
              <a:srgbClr val="FF7F50"/>
            </a:solidFill>
          </a:ln>
        </p:spPr>
        <p:style>
          <a:lnRef idx="2">
            <a:schemeClr val="accent2"/>
          </a:lnRef>
          <a:fillRef idx="1">
            <a:schemeClr val="lt1"/>
          </a:fillRef>
          <a:effectRef idx="0">
            <a:schemeClr val="accent2"/>
          </a:effectRef>
          <a:fontRef idx="minor">
            <a:schemeClr val="dk1"/>
          </a:fontRef>
        </p:style>
        <p:txBody>
          <a:bodyPr rtlCol="0" anchor="b"/>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AU"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AU"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CAF | SiO</a:t>
            </a:r>
            <a:r>
              <a:rPr kumimoji="0" lang="en-AU" sz="2000" b="0" i="0" u="none" strike="noStrike" kern="1200" cap="none" spc="0" normalizeH="0" baseline="-25000" noProof="0" dirty="0">
                <a:ln>
                  <a:noFill/>
                </a:ln>
                <a:solidFill>
                  <a:prstClr val="black"/>
                </a:solidFill>
                <a:effectLst/>
                <a:uLnTx/>
                <a:uFillTx/>
                <a:latin typeface="Arial" panose="020B0604020202020204" pitchFamily="34" charset="0"/>
                <a:ea typeface="+mn-ea"/>
                <a:cs typeface="Arial" panose="020B0604020202020204" pitchFamily="34" charset="0"/>
              </a:rPr>
              <a:t>2</a:t>
            </a:r>
            <a:endParaRPr kumimoji="0" lang="en-AU" sz="1600" b="0" i="0" u="none" strike="noStrike" kern="1200" cap="none" spc="0" normalizeH="0" baseline="-2500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 name="Rectangle: Rounded Corners 14">
            <a:extLst>
              <a:ext uri="{FF2B5EF4-FFF2-40B4-BE49-F238E27FC236}">
                <a16:creationId xmlns:a16="http://schemas.microsoft.com/office/drawing/2014/main" id="{8CEEC5EB-CAA5-47A2-97AD-AF4199F1F5AE}"/>
              </a:ext>
            </a:extLst>
          </p:cNvPr>
          <p:cNvSpPr/>
          <p:nvPr/>
        </p:nvSpPr>
        <p:spPr>
          <a:xfrm>
            <a:off x="2616374" y="4329244"/>
            <a:ext cx="2004152" cy="1908067"/>
          </a:xfrm>
          <a:prstGeom prst="roundRect">
            <a:avLst/>
          </a:prstGeom>
          <a:ln w="28575">
            <a:solidFill>
              <a:srgbClr val="FF7F50"/>
            </a:solidFill>
          </a:ln>
        </p:spPr>
        <p:style>
          <a:lnRef idx="2">
            <a:schemeClr val="accent2"/>
          </a:lnRef>
          <a:fillRef idx="1">
            <a:schemeClr val="lt1"/>
          </a:fillRef>
          <a:effectRef idx="0">
            <a:schemeClr val="accent2"/>
          </a:effectRef>
          <a:fontRef idx="minor">
            <a:schemeClr val="dk1"/>
          </a:fontRef>
        </p:style>
        <p:txBody>
          <a:bodyPr rtlCol="0" anchor="b"/>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AU" sz="2800" dirty="0">
                <a:solidFill>
                  <a:prstClr val="black"/>
                </a:solidFill>
                <a:latin typeface="Arial" panose="020B0604020202020204" pitchFamily="34" charset="0"/>
                <a:cs typeface="Arial" panose="020B0604020202020204" pitchFamily="34" charset="0"/>
              </a:rPr>
              <a:t>3456</a:t>
            </a:r>
            <a:endParaRPr kumimoji="0" lang="en-AU"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AU" sz="2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Fingermarks</a:t>
            </a:r>
            <a:endParaRPr kumimoji="0" lang="en-AU"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8" name="Rectangle 17">
            <a:extLst>
              <a:ext uri="{FF2B5EF4-FFF2-40B4-BE49-F238E27FC236}">
                <a16:creationId xmlns:a16="http://schemas.microsoft.com/office/drawing/2014/main" id="{0CFED447-DA2D-4320-9DAF-8990EEBED3F2}"/>
              </a:ext>
            </a:extLst>
          </p:cNvPr>
          <p:cNvSpPr/>
          <p:nvPr/>
        </p:nvSpPr>
        <p:spPr>
          <a:xfrm>
            <a:off x="39105" y="6453714"/>
            <a:ext cx="9162842" cy="307777"/>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AU"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McLaren, C., Lennard, C. &amp; </a:t>
            </a:r>
            <a:r>
              <a:rPr kumimoji="0" lang="en-AU" sz="1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Stoilovic</a:t>
            </a:r>
            <a:r>
              <a:rPr kumimoji="0" lang="en-AU"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M. (2010) J. Forensic. </a:t>
            </a:r>
            <a:r>
              <a:rPr kumimoji="0" lang="en-AU" sz="1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Identif</a:t>
            </a:r>
            <a:r>
              <a:rPr kumimoji="0" lang="en-AU"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60 (2) 199-222</a:t>
            </a:r>
            <a:endParaRPr kumimoji="0" lang="en-AU"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Rectangle: Rounded Corners 18">
            <a:extLst>
              <a:ext uri="{FF2B5EF4-FFF2-40B4-BE49-F238E27FC236}">
                <a16:creationId xmlns:a16="http://schemas.microsoft.com/office/drawing/2014/main" id="{18DABE01-4D45-4E70-BB3D-871DCFD9C6B0}"/>
              </a:ext>
            </a:extLst>
          </p:cNvPr>
          <p:cNvSpPr/>
          <p:nvPr/>
        </p:nvSpPr>
        <p:spPr>
          <a:xfrm>
            <a:off x="5027976" y="4329246"/>
            <a:ext cx="5172480" cy="1908066"/>
          </a:xfrm>
          <a:prstGeom prst="roundRect">
            <a:avLst/>
          </a:prstGeom>
          <a:ln w="28575">
            <a:solidFill>
              <a:srgbClr val="FF7F50"/>
            </a:solidFill>
          </a:ln>
        </p:spPr>
        <p:style>
          <a:lnRef idx="2">
            <a:schemeClr val="accent2"/>
          </a:lnRef>
          <a:fillRef idx="1">
            <a:schemeClr val="lt1"/>
          </a:fillRef>
          <a:effectRef idx="0">
            <a:schemeClr val="accent2"/>
          </a:effectRef>
          <a:fontRef idx="minor">
            <a:schemeClr val="dk1"/>
          </a:fontRef>
        </p:style>
        <p:txBody>
          <a:bodyPr rtlCol="0" anchor="b"/>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AU"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UC comparative scale</a:t>
            </a:r>
          </a:p>
        </p:txBody>
      </p:sp>
      <p:pic>
        <p:nvPicPr>
          <p:cNvPr id="20" name="Content Placeholder 5">
            <a:extLst>
              <a:ext uri="{FF2B5EF4-FFF2-40B4-BE49-F238E27FC236}">
                <a16:creationId xmlns:a16="http://schemas.microsoft.com/office/drawing/2014/main" id="{352D42C0-5A72-48A0-B73C-7E19D2009E48}"/>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a:ext>
            </a:extLst>
          </a:blip>
          <a:srcRect/>
          <a:stretch/>
        </p:blipFill>
        <p:spPr>
          <a:xfrm>
            <a:off x="8039123" y="4858350"/>
            <a:ext cx="630944" cy="900000"/>
          </a:xfrm>
          <a:prstGeom prst="rect">
            <a:avLst/>
          </a:prstGeom>
          <a:noFill/>
        </p:spPr>
      </p:pic>
      <p:pic>
        <p:nvPicPr>
          <p:cNvPr id="21" name="Picture 20">
            <a:extLst>
              <a:ext uri="{FF2B5EF4-FFF2-40B4-BE49-F238E27FC236}">
                <a16:creationId xmlns:a16="http://schemas.microsoft.com/office/drawing/2014/main" id="{59C345A4-DF6D-46A5-908E-73A6A6C125FC}"/>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803454" y="4858350"/>
            <a:ext cx="665217" cy="900000"/>
          </a:xfrm>
          <a:prstGeom prst="rect">
            <a:avLst/>
          </a:prstGeom>
        </p:spPr>
      </p:pic>
      <p:pic>
        <p:nvPicPr>
          <p:cNvPr id="22" name="Content Placeholder 5">
            <a:extLst>
              <a:ext uri="{FF2B5EF4-FFF2-40B4-BE49-F238E27FC236}">
                <a16:creationId xmlns:a16="http://schemas.microsoft.com/office/drawing/2014/main" id="{78B60022-E0C7-4D4F-8AF6-F2E8B95864BC}"/>
              </a:ext>
            </a:extLst>
          </p:cNvPr>
          <p:cNvPicPr>
            <a:picLocks noChangeAspect="1"/>
          </p:cNvPicPr>
          <p:nvPr/>
        </p:nvPicPr>
        <p:blipFill rotWithShape="1">
          <a:blip r:embed="rId6" cstate="email">
            <a:extLst>
              <a:ext uri="{BEBA8EAE-BF5A-486C-A8C5-ECC9F3942E4B}">
                <a14:imgProps xmlns:a14="http://schemas.microsoft.com/office/drawing/2010/main">
                  <a14:imgLayer r:embed="rId7">
                    <a14:imgEffect>
                      <a14:brightnessContrast bright="30000"/>
                    </a14:imgEffect>
                  </a14:imgLayer>
                </a14:imgProps>
              </a:ext>
              <a:ext uri="{28A0092B-C50C-407E-A947-70E740481C1C}">
                <a14:useLocalDpi xmlns:a14="http://schemas.microsoft.com/office/drawing/2010/main"/>
              </a:ext>
            </a:extLst>
          </a:blip>
          <a:srcRect/>
          <a:stretch/>
        </p:blipFill>
        <p:spPr>
          <a:xfrm flipH="1">
            <a:off x="6555732" y="4849960"/>
            <a:ext cx="636207" cy="900000"/>
          </a:xfrm>
          <a:prstGeom prst="rect">
            <a:avLst/>
          </a:prstGeom>
          <a:noFill/>
        </p:spPr>
      </p:pic>
      <p:pic>
        <p:nvPicPr>
          <p:cNvPr id="23" name="Content Placeholder 5">
            <a:extLst>
              <a:ext uri="{FF2B5EF4-FFF2-40B4-BE49-F238E27FC236}">
                <a16:creationId xmlns:a16="http://schemas.microsoft.com/office/drawing/2014/main" id="{6EE294F3-D60D-4D57-9F58-CA8E64A5E265}"/>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8742254" y="4858350"/>
            <a:ext cx="665859" cy="900000"/>
          </a:xfrm>
          <a:prstGeom prst="rect">
            <a:avLst/>
          </a:prstGeom>
        </p:spPr>
      </p:pic>
      <p:cxnSp>
        <p:nvCxnSpPr>
          <p:cNvPr id="26" name="Straight Connector 25">
            <a:extLst>
              <a:ext uri="{FF2B5EF4-FFF2-40B4-BE49-F238E27FC236}">
                <a16:creationId xmlns:a16="http://schemas.microsoft.com/office/drawing/2014/main" id="{405E0C66-4D8F-4B37-882F-7C727E742FE2}"/>
              </a:ext>
            </a:extLst>
          </p:cNvPr>
          <p:cNvCxnSpPr>
            <a:cxnSpLocks/>
          </p:cNvCxnSpPr>
          <p:nvPr/>
        </p:nvCxnSpPr>
        <p:spPr>
          <a:xfrm>
            <a:off x="7614216" y="4456549"/>
            <a:ext cx="0" cy="1259994"/>
          </a:xfrm>
          <a:prstGeom prst="line">
            <a:avLst/>
          </a:prstGeom>
          <a:ln w="28575">
            <a:solidFill>
              <a:schemeClr val="tx1"/>
            </a:solidFill>
            <a:prstDash val="sysDash"/>
          </a:ln>
        </p:spPr>
        <p:style>
          <a:lnRef idx="1">
            <a:schemeClr val="accent1"/>
          </a:lnRef>
          <a:fillRef idx="0">
            <a:schemeClr val="accent1"/>
          </a:fillRef>
          <a:effectRef idx="0">
            <a:schemeClr val="accent1"/>
          </a:effectRef>
          <a:fontRef idx="minor">
            <a:schemeClr val="tx1"/>
          </a:fontRef>
        </p:style>
      </p:cxnSp>
      <p:pic>
        <p:nvPicPr>
          <p:cNvPr id="24" name="Picture 23">
            <a:extLst>
              <a:ext uri="{FF2B5EF4-FFF2-40B4-BE49-F238E27FC236}">
                <a16:creationId xmlns:a16="http://schemas.microsoft.com/office/drawing/2014/main" id="{58B98491-AA4B-45B9-81F8-D4C6909D6703}"/>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7281286" y="4858350"/>
            <a:ext cx="665859" cy="900000"/>
          </a:xfrm>
          <a:prstGeom prst="rect">
            <a:avLst/>
          </a:prstGeom>
        </p:spPr>
      </p:pic>
      <p:sp>
        <p:nvSpPr>
          <p:cNvPr id="27" name="AutoShape 34">
            <a:extLst>
              <a:ext uri="{FF2B5EF4-FFF2-40B4-BE49-F238E27FC236}">
                <a16:creationId xmlns:a16="http://schemas.microsoft.com/office/drawing/2014/main" id="{E2E874AE-A792-45EE-84E9-AF2F9625E0F3}"/>
              </a:ext>
            </a:extLst>
          </p:cNvPr>
          <p:cNvSpPr>
            <a:spLocks noChangeArrowheads="1"/>
          </p:cNvSpPr>
          <p:nvPr/>
        </p:nvSpPr>
        <p:spPr bwMode="auto">
          <a:xfrm>
            <a:off x="5803455" y="4441129"/>
            <a:ext cx="1796498" cy="379431"/>
          </a:xfrm>
          <a:prstGeom prst="leftArrow">
            <a:avLst>
              <a:gd name="adj1" fmla="val 61537"/>
              <a:gd name="adj2" fmla="val 49999"/>
            </a:avLst>
          </a:prstGeom>
          <a:gradFill rotWithShape="1">
            <a:gsLst>
              <a:gs pos="100000">
                <a:schemeClr val="bg1"/>
              </a:gs>
              <a:gs pos="50000">
                <a:schemeClr val="accent5"/>
              </a:gs>
            </a:gsLst>
            <a:lin ang="0" scaled="1"/>
          </a:gradFill>
          <a:ln w="9525">
            <a:noFill/>
            <a:miter lim="800000"/>
            <a:headEnd/>
            <a:tailEnd/>
          </a:ln>
        </p:spPr>
        <p:txBody>
          <a:bodyPr wrap="none" anchor="ctr" anchorCtr="1"/>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3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CAF better  </a:t>
            </a:r>
          </a:p>
        </p:txBody>
      </p:sp>
      <p:sp>
        <p:nvSpPr>
          <p:cNvPr id="28" name="AutoShape 35">
            <a:extLst>
              <a:ext uri="{FF2B5EF4-FFF2-40B4-BE49-F238E27FC236}">
                <a16:creationId xmlns:a16="http://schemas.microsoft.com/office/drawing/2014/main" id="{6FC297BD-885D-4870-B971-FFB7EC10BA82}"/>
              </a:ext>
            </a:extLst>
          </p:cNvPr>
          <p:cNvSpPr>
            <a:spLocks noChangeArrowheads="1"/>
          </p:cNvSpPr>
          <p:nvPr/>
        </p:nvSpPr>
        <p:spPr bwMode="auto">
          <a:xfrm flipH="1">
            <a:off x="7635870" y="4437112"/>
            <a:ext cx="1772239" cy="379431"/>
          </a:xfrm>
          <a:prstGeom prst="leftArrow">
            <a:avLst>
              <a:gd name="adj1" fmla="val 61537"/>
              <a:gd name="adj2" fmla="val 49999"/>
            </a:avLst>
          </a:prstGeom>
          <a:gradFill rotWithShape="1">
            <a:gsLst>
              <a:gs pos="50000">
                <a:schemeClr val="accent5"/>
              </a:gs>
              <a:gs pos="100000">
                <a:schemeClr val="bg1"/>
              </a:gs>
            </a:gsLst>
            <a:lin ang="0" scaled="1"/>
          </a:gradFill>
          <a:ln w="9525">
            <a:noFill/>
            <a:miter lim="800000"/>
            <a:headEnd/>
            <a:tailEnd/>
          </a:ln>
        </p:spPr>
        <p:txBody>
          <a:bodyPr wrap="none"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3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SiO</a:t>
            </a:r>
            <a:r>
              <a:rPr kumimoji="0" lang="en-GB" sz="1300" b="1" i="0" u="none" strike="noStrike" kern="1200" cap="none" spc="0" normalizeH="0" baseline="-25000" noProof="0" dirty="0">
                <a:ln>
                  <a:noFill/>
                </a:ln>
                <a:solidFill>
                  <a:prstClr val="black"/>
                </a:solidFill>
                <a:effectLst/>
                <a:uLnTx/>
                <a:uFillTx/>
                <a:latin typeface="Arial" panose="020B0604020202020204" pitchFamily="34" charset="0"/>
                <a:ea typeface="+mn-ea"/>
                <a:cs typeface="Arial" panose="020B0604020202020204" pitchFamily="34" charset="0"/>
              </a:rPr>
              <a:t>2</a:t>
            </a:r>
            <a:r>
              <a:rPr kumimoji="0" lang="en-GB" sz="13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better</a:t>
            </a:r>
          </a:p>
        </p:txBody>
      </p:sp>
      <p:sp>
        <p:nvSpPr>
          <p:cNvPr id="32" name="TextBox 31">
            <a:extLst>
              <a:ext uri="{FF2B5EF4-FFF2-40B4-BE49-F238E27FC236}">
                <a16:creationId xmlns:a16="http://schemas.microsoft.com/office/drawing/2014/main" id="{E889AD1D-244A-40DB-A476-A532B1912253}"/>
              </a:ext>
            </a:extLst>
          </p:cNvPr>
          <p:cNvSpPr txBox="1"/>
          <p:nvPr/>
        </p:nvSpPr>
        <p:spPr>
          <a:xfrm>
            <a:off x="5780656" y="5435932"/>
            <a:ext cx="665217"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prstClr val="white"/>
                </a:solidFill>
                <a:effectLst/>
                <a:highlight>
                  <a:srgbClr val="000000"/>
                </a:highlight>
                <a:uLnTx/>
                <a:uFillTx/>
                <a:latin typeface="Calibri" panose="020F0502020204030204"/>
                <a:ea typeface="+mn-ea"/>
                <a:cs typeface="+mn-cs"/>
              </a:rPr>
              <a:t>-2</a:t>
            </a:r>
          </a:p>
        </p:txBody>
      </p:sp>
      <p:sp>
        <p:nvSpPr>
          <p:cNvPr id="34" name="TextBox 33">
            <a:extLst>
              <a:ext uri="{FF2B5EF4-FFF2-40B4-BE49-F238E27FC236}">
                <a16:creationId xmlns:a16="http://schemas.microsoft.com/office/drawing/2014/main" id="{19137F40-34C4-418C-9301-8ADDDC85C097}"/>
              </a:ext>
            </a:extLst>
          </p:cNvPr>
          <p:cNvSpPr txBox="1"/>
          <p:nvPr/>
        </p:nvSpPr>
        <p:spPr>
          <a:xfrm>
            <a:off x="6532933" y="5434772"/>
            <a:ext cx="665217"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prstClr val="white"/>
                </a:solidFill>
                <a:effectLst/>
                <a:highlight>
                  <a:srgbClr val="000000"/>
                </a:highlight>
                <a:uLnTx/>
                <a:uFillTx/>
                <a:latin typeface="Calibri" panose="020F0502020204030204"/>
                <a:ea typeface="+mn-ea"/>
                <a:cs typeface="+mn-cs"/>
              </a:rPr>
              <a:t>-1</a:t>
            </a:r>
          </a:p>
        </p:txBody>
      </p:sp>
      <p:sp>
        <p:nvSpPr>
          <p:cNvPr id="35" name="TextBox 34">
            <a:extLst>
              <a:ext uri="{FF2B5EF4-FFF2-40B4-BE49-F238E27FC236}">
                <a16:creationId xmlns:a16="http://schemas.microsoft.com/office/drawing/2014/main" id="{CDB9C99E-ECF8-4B24-89DD-DAC2371FBA6A}"/>
              </a:ext>
            </a:extLst>
          </p:cNvPr>
          <p:cNvSpPr txBox="1"/>
          <p:nvPr/>
        </p:nvSpPr>
        <p:spPr>
          <a:xfrm>
            <a:off x="7271346" y="5428156"/>
            <a:ext cx="665217"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prstClr val="white"/>
                </a:solidFill>
                <a:effectLst/>
                <a:highlight>
                  <a:srgbClr val="000000"/>
                </a:highlight>
                <a:uLnTx/>
                <a:uFillTx/>
                <a:latin typeface="Calibri" panose="020F0502020204030204"/>
                <a:ea typeface="+mn-ea"/>
                <a:cs typeface="+mn-cs"/>
              </a:rPr>
              <a:t>0</a:t>
            </a:r>
          </a:p>
        </p:txBody>
      </p:sp>
      <p:sp>
        <p:nvSpPr>
          <p:cNvPr id="36" name="TextBox 35">
            <a:extLst>
              <a:ext uri="{FF2B5EF4-FFF2-40B4-BE49-F238E27FC236}">
                <a16:creationId xmlns:a16="http://schemas.microsoft.com/office/drawing/2014/main" id="{3729AF65-445F-4973-8C7F-67FFD4735399}"/>
              </a:ext>
            </a:extLst>
          </p:cNvPr>
          <p:cNvSpPr txBox="1"/>
          <p:nvPr/>
        </p:nvSpPr>
        <p:spPr>
          <a:xfrm>
            <a:off x="8036492" y="5432077"/>
            <a:ext cx="665217"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prstClr val="white"/>
                </a:solidFill>
                <a:effectLst/>
                <a:highlight>
                  <a:srgbClr val="000000"/>
                </a:highlight>
                <a:uLnTx/>
                <a:uFillTx/>
                <a:latin typeface="Calibri" panose="020F0502020204030204"/>
                <a:ea typeface="+mn-ea"/>
                <a:cs typeface="+mn-cs"/>
              </a:rPr>
              <a:t>1</a:t>
            </a:r>
          </a:p>
        </p:txBody>
      </p:sp>
      <p:sp>
        <p:nvSpPr>
          <p:cNvPr id="37" name="TextBox 36">
            <a:extLst>
              <a:ext uri="{FF2B5EF4-FFF2-40B4-BE49-F238E27FC236}">
                <a16:creationId xmlns:a16="http://schemas.microsoft.com/office/drawing/2014/main" id="{779EA9F0-DE82-43BA-AD76-AE9C19810DC6}"/>
              </a:ext>
            </a:extLst>
          </p:cNvPr>
          <p:cNvSpPr txBox="1"/>
          <p:nvPr/>
        </p:nvSpPr>
        <p:spPr>
          <a:xfrm>
            <a:off x="8733630" y="5435932"/>
            <a:ext cx="665217"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prstClr val="white"/>
                </a:solidFill>
                <a:effectLst/>
                <a:highlight>
                  <a:srgbClr val="000000"/>
                </a:highlight>
                <a:uLnTx/>
                <a:uFillTx/>
                <a:latin typeface="Calibri" panose="020F0502020204030204"/>
                <a:ea typeface="+mn-ea"/>
                <a:cs typeface="+mn-cs"/>
              </a:rPr>
              <a:t>2</a:t>
            </a:r>
          </a:p>
        </p:txBody>
      </p:sp>
      <p:sp>
        <p:nvSpPr>
          <p:cNvPr id="29" name="Left Bracket 28">
            <a:extLst>
              <a:ext uri="{FF2B5EF4-FFF2-40B4-BE49-F238E27FC236}">
                <a16:creationId xmlns:a16="http://schemas.microsoft.com/office/drawing/2014/main" id="{F025E2CC-5CD4-464A-A570-6D61806B51B4}"/>
              </a:ext>
            </a:extLst>
          </p:cNvPr>
          <p:cNvSpPr/>
          <p:nvPr/>
        </p:nvSpPr>
        <p:spPr>
          <a:xfrm>
            <a:off x="623392" y="1903646"/>
            <a:ext cx="386931" cy="2029410"/>
          </a:xfrm>
          <a:prstGeom prst="leftBracket">
            <a:avLst/>
          </a:prstGeom>
          <a:ln w="76200">
            <a:solidFill>
              <a:srgbClr val="FF7F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
        <p:nvSpPr>
          <p:cNvPr id="30" name="Left Bracket 29">
            <a:extLst>
              <a:ext uri="{FF2B5EF4-FFF2-40B4-BE49-F238E27FC236}">
                <a16:creationId xmlns:a16="http://schemas.microsoft.com/office/drawing/2014/main" id="{2F1E4BE0-3D76-4344-B0E0-20CDDFDACE3B}"/>
              </a:ext>
            </a:extLst>
          </p:cNvPr>
          <p:cNvSpPr/>
          <p:nvPr/>
        </p:nvSpPr>
        <p:spPr>
          <a:xfrm flipH="1">
            <a:off x="11181677" y="1903646"/>
            <a:ext cx="386931" cy="2029410"/>
          </a:xfrm>
          <a:prstGeom prst="leftBracket">
            <a:avLst/>
          </a:prstGeom>
          <a:ln w="76200">
            <a:solidFill>
              <a:srgbClr val="FF7F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
        <p:nvSpPr>
          <p:cNvPr id="31" name="TextBox 30">
            <a:extLst>
              <a:ext uri="{FF2B5EF4-FFF2-40B4-BE49-F238E27FC236}">
                <a16:creationId xmlns:a16="http://schemas.microsoft.com/office/drawing/2014/main" id="{1F47A908-9053-4DB6-BB5B-5B65A4E0EB35}"/>
              </a:ext>
            </a:extLst>
          </p:cNvPr>
          <p:cNvSpPr txBox="1"/>
          <p:nvPr/>
        </p:nvSpPr>
        <p:spPr>
          <a:xfrm>
            <a:off x="119336" y="2564408"/>
            <a:ext cx="444352" cy="707886"/>
          </a:xfrm>
          <a:prstGeom prst="rect">
            <a:avLst/>
          </a:prstGeom>
          <a:noFill/>
        </p:spPr>
        <p:txBody>
          <a:bodyPr wrap="none" rtlCol="0">
            <a:spAutoFit/>
          </a:bodyPr>
          <a:lstStyle/>
          <a:p>
            <a:r>
              <a:rPr lang="en-AU" sz="4000" dirty="0"/>
              <a:t>4</a:t>
            </a:r>
          </a:p>
        </p:txBody>
      </p:sp>
      <p:pic>
        <p:nvPicPr>
          <p:cNvPr id="33" name="Graphic 32" descr="Users">
            <a:extLst>
              <a:ext uri="{FF2B5EF4-FFF2-40B4-BE49-F238E27FC236}">
                <a16:creationId xmlns:a16="http://schemas.microsoft.com/office/drawing/2014/main" id="{4F41C3E4-6101-4580-A2EE-92F275DFAAEB}"/>
              </a:ext>
            </a:extLst>
          </p:cNvPr>
          <p:cNvPicPr>
            <a:picLocks noChangeAspect="1"/>
          </p:cNvPicPr>
          <p:nvPr/>
        </p:nvPicPr>
        <p:blipFill rotWithShape="1">
          <a:blip r:embed="rId10" cstate="email">
            <a:extLst>
              <a:ext uri="{28A0092B-C50C-407E-A947-70E740481C1C}">
                <a14:useLocalDpi xmlns:a14="http://schemas.microsoft.com/office/drawing/2010/main"/>
              </a:ext>
              <a:ext uri="{96DAC541-7B7A-43D3-8B79-37D633B846F1}">
                <asvg:svgBlip xmlns:asvg="http://schemas.microsoft.com/office/drawing/2016/SVG/main" r:embed="rId11"/>
              </a:ext>
            </a:extLst>
          </a:blip>
          <a:srcRect t="16360" b="12766"/>
          <a:stretch/>
        </p:blipFill>
        <p:spPr>
          <a:xfrm>
            <a:off x="1370474" y="2248712"/>
            <a:ext cx="761914" cy="540000"/>
          </a:xfrm>
          <a:prstGeom prst="rect">
            <a:avLst/>
          </a:prstGeom>
        </p:spPr>
      </p:pic>
      <p:grpSp>
        <p:nvGrpSpPr>
          <p:cNvPr id="38" name="Group 37">
            <a:extLst>
              <a:ext uri="{FF2B5EF4-FFF2-40B4-BE49-F238E27FC236}">
                <a16:creationId xmlns:a16="http://schemas.microsoft.com/office/drawing/2014/main" id="{A1EF61B4-D388-436F-9A3F-A720BBDF7E9E}"/>
              </a:ext>
            </a:extLst>
          </p:cNvPr>
          <p:cNvGrpSpPr>
            <a:grpSpLocks noChangeAspect="1"/>
          </p:cNvGrpSpPr>
          <p:nvPr/>
        </p:nvGrpSpPr>
        <p:grpSpPr>
          <a:xfrm>
            <a:off x="3050543" y="2127188"/>
            <a:ext cx="706163" cy="720000"/>
            <a:chOff x="10413176" y="260648"/>
            <a:chExt cx="793703" cy="809255"/>
          </a:xfrm>
        </p:grpSpPr>
        <p:pic>
          <p:nvPicPr>
            <p:cNvPr id="39" name="Picture 38" descr="going on larger &lt;strong&gt;bag&lt;/strong&gt; | I totally stole this from cool ...">
              <a:extLst>
                <a:ext uri="{FF2B5EF4-FFF2-40B4-BE49-F238E27FC236}">
                  <a16:creationId xmlns:a16="http://schemas.microsoft.com/office/drawing/2014/main" id="{8BAD4F2F-3C47-462C-BF20-6C2E109864F6}"/>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10605711" y="260648"/>
              <a:ext cx="526319" cy="530896"/>
            </a:xfrm>
            <a:prstGeom prst="rect">
              <a:avLst/>
            </a:prstGeom>
          </p:spPr>
        </p:pic>
        <p:pic>
          <p:nvPicPr>
            <p:cNvPr id="40" name="Picture 39" descr="List of Key Items in Generation I - Bulbapedia, the ...">
              <a:extLst>
                <a:ext uri="{FF2B5EF4-FFF2-40B4-BE49-F238E27FC236}">
                  <a16:creationId xmlns:a16="http://schemas.microsoft.com/office/drawing/2014/main" id="{1921D664-BA80-49B7-9B82-D3EB0BAE9FAA}"/>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10413176" y="550542"/>
              <a:ext cx="585264" cy="438948"/>
            </a:xfrm>
            <a:prstGeom prst="rect">
              <a:avLst/>
            </a:prstGeom>
          </p:spPr>
        </p:pic>
        <p:pic>
          <p:nvPicPr>
            <p:cNvPr id="41" name="Picture 40" descr="&lt;strong&gt;Can&lt;/strong&gt; of Coca-Cola (1980s) by FearOfTheBlackWolf on DeviantArt">
              <a:extLst>
                <a:ext uri="{FF2B5EF4-FFF2-40B4-BE49-F238E27FC236}">
                  <a16:creationId xmlns:a16="http://schemas.microsoft.com/office/drawing/2014/main" id="{A8DA9C10-9C7C-430A-B46F-1EE95EAC2E97}"/>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10866188" y="699602"/>
              <a:ext cx="340691" cy="370301"/>
            </a:xfrm>
            <a:prstGeom prst="rect">
              <a:avLst/>
            </a:prstGeom>
          </p:spPr>
        </p:pic>
      </p:grpSp>
      <p:pic>
        <p:nvPicPr>
          <p:cNvPr id="42" name="Graphic 41" descr="Clock">
            <a:extLst>
              <a:ext uri="{FF2B5EF4-FFF2-40B4-BE49-F238E27FC236}">
                <a16:creationId xmlns:a16="http://schemas.microsoft.com/office/drawing/2014/main" id="{3FE94365-CE21-4993-BD3F-E6B039B96B38}"/>
              </a:ext>
            </a:extLst>
          </p:cNvPr>
          <p:cNvPicPr>
            <a:picLocks noChangeAspect="1"/>
          </p:cNvPicPr>
          <p:nvPr/>
        </p:nvPicPr>
        <p:blipFill>
          <a:blip r:embed="rId15" cstate="email">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4741589" y="2157729"/>
            <a:ext cx="720000" cy="720000"/>
          </a:xfrm>
          <a:prstGeom prst="rect">
            <a:avLst/>
          </a:prstGeom>
        </p:spPr>
      </p:pic>
      <p:pic>
        <p:nvPicPr>
          <p:cNvPr id="43" name="Picture 42" descr="Category:Fingerprints - Wikimedia Commons">
            <a:extLst>
              <a:ext uri="{FF2B5EF4-FFF2-40B4-BE49-F238E27FC236}">
                <a16:creationId xmlns:a16="http://schemas.microsoft.com/office/drawing/2014/main" id="{F39767BA-C65E-417B-91B4-BC4F1AD603B3}"/>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6050450" y="2248712"/>
            <a:ext cx="373500" cy="540000"/>
          </a:xfrm>
          <a:prstGeom prst="rect">
            <a:avLst/>
          </a:prstGeom>
        </p:spPr>
      </p:pic>
      <p:pic>
        <p:nvPicPr>
          <p:cNvPr id="44" name="Picture 43" descr="Category:Fingerprints - Wikimedia Commons">
            <a:extLst>
              <a:ext uri="{FF2B5EF4-FFF2-40B4-BE49-F238E27FC236}">
                <a16:creationId xmlns:a16="http://schemas.microsoft.com/office/drawing/2014/main" id="{E23C810F-12B0-47AD-BA0A-292FD439A7A6}"/>
              </a:ext>
            </a:extLst>
          </p:cNvPr>
          <p:cNvPicPr>
            <a:picLocks noChangeAspect="1"/>
          </p:cNvPicPr>
          <p:nvPr/>
        </p:nvPicPr>
        <p:blipFill>
          <a:blip r:embed="rId18" cstate="email">
            <a:extLst>
              <a:ext uri="{BEBA8EAE-BF5A-486C-A8C5-ECC9F3942E4B}">
                <a14:imgProps xmlns:a14="http://schemas.microsoft.com/office/drawing/2010/main">
                  <a14:imgLayer r:embed="rId19">
                    <a14:imgEffect>
                      <a14:brightnessContrast contrast="-60000"/>
                    </a14:imgEffect>
                  </a14:imgLayer>
                </a14:imgProps>
              </a:ext>
              <a:ext uri="{28A0092B-C50C-407E-A947-70E740481C1C}">
                <a14:useLocalDpi xmlns:a14="http://schemas.microsoft.com/office/drawing/2010/main"/>
              </a:ext>
            </a:extLst>
          </a:blip>
          <a:stretch>
            <a:fillRect/>
          </a:stretch>
        </p:blipFill>
        <p:spPr>
          <a:xfrm>
            <a:off x="6428461" y="2248712"/>
            <a:ext cx="373500" cy="540000"/>
          </a:xfrm>
          <a:prstGeom prst="rect">
            <a:avLst/>
          </a:prstGeom>
          <a:noFill/>
        </p:spPr>
      </p:pic>
      <p:pic>
        <p:nvPicPr>
          <p:cNvPr id="45" name="Picture 44" descr="Category:Fingerprints - Wikimedia Commons">
            <a:extLst>
              <a:ext uri="{FF2B5EF4-FFF2-40B4-BE49-F238E27FC236}">
                <a16:creationId xmlns:a16="http://schemas.microsoft.com/office/drawing/2014/main" id="{3601E72B-B689-440E-93C2-6480FCEED87E}"/>
              </a:ext>
            </a:extLst>
          </p:cNvPr>
          <p:cNvPicPr>
            <a:picLocks noChangeAspect="1"/>
          </p:cNvPicPr>
          <p:nvPr/>
        </p:nvPicPr>
        <p:blipFill>
          <a:blip r:embed="rId20" cstate="email">
            <a:duotone>
              <a:schemeClr val="bg2">
                <a:shade val="45000"/>
                <a:satMod val="135000"/>
              </a:schemeClr>
              <a:prstClr val="white"/>
            </a:duotone>
            <a:extLst>
              <a:ext uri="{BEBA8EAE-BF5A-486C-A8C5-ECC9F3942E4B}">
                <a14:imgProps xmlns:a14="http://schemas.microsoft.com/office/drawing/2010/main">
                  <a14:imgLayer r:embed="rId19">
                    <a14:imgEffect>
                      <a14:brightnessContrast contrast="-85000"/>
                    </a14:imgEffect>
                  </a14:imgLayer>
                </a14:imgProps>
              </a:ext>
              <a:ext uri="{28A0092B-C50C-407E-A947-70E740481C1C}">
                <a14:useLocalDpi xmlns:a14="http://schemas.microsoft.com/office/drawing/2010/main"/>
              </a:ext>
            </a:extLst>
          </a:blip>
          <a:stretch>
            <a:fillRect/>
          </a:stretch>
        </p:blipFill>
        <p:spPr>
          <a:xfrm>
            <a:off x="6804216" y="2248712"/>
            <a:ext cx="373500" cy="540000"/>
          </a:xfrm>
          <a:prstGeom prst="rect">
            <a:avLst/>
          </a:prstGeom>
        </p:spPr>
      </p:pic>
      <p:pic>
        <p:nvPicPr>
          <p:cNvPr id="46" name="Picture 45" descr="Category:Fingerprints - Wikimedia Commons">
            <a:extLst>
              <a:ext uri="{FF2B5EF4-FFF2-40B4-BE49-F238E27FC236}">
                <a16:creationId xmlns:a16="http://schemas.microsoft.com/office/drawing/2014/main" id="{8B5134DF-2CA0-4DF3-B1B0-0DE40FB923CF}"/>
              </a:ext>
            </a:extLst>
          </p:cNvPr>
          <p:cNvPicPr>
            <a:picLocks noChangeAspect="1"/>
          </p:cNvPicPr>
          <p:nvPr/>
        </p:nvPicPr>
        <p:blipFill>
          <a:blip r:embed="rId21" cstate="email">
            <a:lum bright="70000" contrast="-70000"/>
            <a:extLst>
              <a:ext uri="{BEBA8EAE-BF5A-486C-A8C5-ECC9F3942E4B}">
                <a14:imgProps xmlns:a14="http://schemas.microsoft.com/office/drawing/2010/main">
                  <a14:imgLayer r:embed="rId19">
                    <a14:imgEffect>
                      <a14:brightnessContrast contrast="-98000"/>
                    </a14:imgEffect>
                  </a14:imgLayer>
                </a14:imgProps>
              </a:ext>
              <a:ext uri="{28A0092B-C50C-407E-A947-70E740481C1C}">
                <a14:useLocalDpi xmlns:a14="http://schemas.microsoft.com/office/drawing/2010/main"/>
              </a:ext>
            </a:extLst>
          </a:blip>
          <a:stretch>
            <a:fillRect/>
          </a:stretch>
        </p:blipFill>
        <p:spPr>
          <a:xfrm>
            <a:off x="7177716" y="2248712"/>
            <a:ext cx="373500" cy="540000"/>
          </a:xfrm>
          <a:prstGeom prst="rect">
            <a:avLst/>
          </a:prstGeom>
        </p:spPr>
      </p:pic>
      <p:pic>
        <p:nvPicPr>
          <p:cNvPr id="47" name="Picture 46" descr="Category:Fingerprints - Wikimedia Commons">
            <a:extLst>
              <a:ext uri="{FF2B5EF4-FFF2-40B4-BE49-F238E27FC236}">
                <a16:creationId xmlns:a16="http://schemas.microsoft.com/office/drawing/2014/main" id="{3976AB78-A2EA-4880-89BF-0ED5B700E669}"/>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8428377" y="2242752"/>
            <a:ext cx="373500" cy="540000"/>
          </a:xfrm>
          <a:prstGeom prst="rect">
            <a:avLst/>
          </a:prstGeom>
        </p:spPr>
      </p:pic>
      <p:pic>
        <p:nvPicPr>
          <p:cNvPr id="48" name="Graphic 47" descr="Scissors">
            <a:extLst>
              <a:ext uri="{FF2B5EF4-FFF2-40B4-BE49-F238E27FC236}">
                <a16:creationId xmlns:a16="http://schemas.microsoft.com/office/drawing/2014/main" id="{A7FD3391-1C26-4744-8710-E21FCCCCC38C}"/>
              </a:ext>
            </a:extLst>
          </p:cNvPr>
          <p:cNvPicPr>
            <a:picLocks noChangeAspect="1"/>
          </p:cNvPicPr>
          <p:nvPr/>
        </p:nvPicPr>
        <p:blipFill>
          <a:blip r:embed="rId22" cstate="email">
            <a:extLst>
              <a:ext uri="{28A0092B-C50C-407E-A947-70E740481C1C}">
                <a14:useLocalDpi xmlns:a14="http://schemas.microsoft.com/office/drawing/2010/main"/>
              </a:ext>
              <a:ext uri="{96DAC541-7B7A-43D3-8B79-37D633B846F1}">
                <asvg:svgBlip xmlns:asvg="http://schemas.microsoft.com/office/drawing/2016/SVG/main" r:embed="rId23"/>
              </a:ext>
            </a:extLst>
          </a:blip>
          <a:stretch>
            <a:fillRect/>
          </a:stretch>
        </p:blipFill>
        <p:spPr>
          <a:xfrm rot="6337307">
            <a:off x="8472554" y="2665967"/>
            <a:ext cx="360000" cy="360000"/>
          </a:xfrm>
          <a:prstGeom prst="rect">
            <a:avLst/>
          </a:prstGeom>
        </p:spPr>
      </p:pic>
      <p:grpSp>
        <p:nvGrpSpPr>
          <p:cNvPr id="49" name="Group 48">
            <a:extLst>
              <a:ext uri="{FF2B5EF4-FFF2-40B4-BE49-F238E27FC236}">
                <a16:creationId xmlns:a16="http://schemas.microsoft.com/office/drawing/2014/main" id="{F4A0B1D3-0D39-4177-840B-89C7943678DB}"/>
              </a:ext>
            </a:extLst>
          </p:cNvPr>
          <p:cNvGrpSpPr>
            <a:grpSpLocks noChangeAspect="1"/>
          </p:cNvGrpSpPr>
          <p:nvPr/>
        </p:nvGrpSpPr>
        <p:grpSpPr>
          <a:xfrm>
            <a:off x="3247606" y="4576302"/>
            <a:ext cx="715084" cy="720000"/>
            <a:chOff x="2442203" y="3144660"/>
            <a:chExt cx="613177" cy="634984"/>
          </a:xfrm>
        </p:grpSpPr>
        <p:grpSp>
          <p:nvGrpSpPr>
            <p:cNvPr id="50" name="Group 49">
              <a:extLst>
                <a:ext uri="{FF2B5EF4-FFF2-40B4-BE49-F238E27FC236}">
                  <a16:creationId xmlns:a16="http://schemas.microsoft.com/office/drawing/2014/main" id="{BA2349C8-FA81-443E-88D2-A5D23965001E}"/>
                </a:ext>
              </a:extLst>
            </p:cNvPr>
            <p:cNvGrpSpPr/>
            <p:nvPr/>
          </p:nvGrpSpPr>
          <p:grpSpPr>
            <a:xfrm>
              <a:off x="2582214" y="3230788"/>
              <a:ext cx="360000" cy="432000"/>
              <a:chOff x="2533279" y="3243656"/>
              <a:chExt cx="391888" cy="504074"/>
            </a:xfrm>
          </p:grpSpPr>
          <p:pic>
            <p:nvPicPr>
              <p:cNvPr id="52" name="Picture 51" descr="Category:Fingerprints - Wikimedia Commons">
                <a:extLst>
                  <a:ext uri="{FF2B5EF4-FFF2-40B4-BE49-F238E27FC236}">
                    <a16:creationId xmlns:a16="http://schemas.microsoft.com/office/drawing/2014/main" id="{867DE8E4-F9FD-40DD-A935-66E6AE1EAA33}"/>
                  </a:ext>
                </a:extLst>
              </p:cNvPr>
              <p:cNvPicPr>
                <a:picLocks noChangeAspect="1"/>
              </p:cNvPicPr>
              <p:nvPr/>
            </p:nvPicPr>
            <p:blipFill>
              <a:blip r:embed="rId24" cstate="email">
                <a:extLst>
                  <a:ext uri="{28A0092B-C50C-407E-A947-70E740481C1C}">
                    <a14:useLocalDpi xmlns:a14="http://schemas.microsoft.com/office/drawing/2010/main"/>
                  </a:ext>
                </a:extLst>
              </a:blip>
              <a:stretch>
                <a:fillRect/>
              </a:stretch>
            </p:blipFill>
            <p:spPr>
              <a:xfrm>
                <a:off x="2533279" y="3243656"/>
                <a:ext cx="246815" cy="356840"/>
              </a:xfrm>
              <a:prstGeom prst="rect">
                <a:avLst/>
              </a:prstGeom>
              <a:solidFill>
                <a:schemeClr val="bg1"/>
              </a:solidFill>
            </p:spPr>
          </p:pic>
          <p:pic>
            <p:nvPicPr>
              <p:cNvPr id="53" name="Picture 52" descr="Category:Fingerprints - Wikimedia Commons">
                <a:extLst>
                  <a:ext uri="{FF2B5EF4-FFF2-40B4-BE49-F238E27FC236}">
                    <a16:creationId xmlns:a16="http://schemas.microsoft.com/office/drawing/2014/main" id="{FF147FA7-D8E2-4AD4-A1BA-EAB8BB34973A}"/>
                  </a:ext>
                </a:extLst>
              </p:cNvPr>
              <p:cNvPicPr>
                <a:picLocks noChangeAspect="1"/>
              </p:cNvPicPr>
              <p:nvPr/>
            </p:nvPicPr>
            <p:blipFill>
              <a:blip r:embed="rId24" cstate="email">
                <a:extLst>
                  <a:ext uri="{28A0092B-C50C-407E-A947-70E740481C1C}">
                    <a14:useLocalDpi xmlns:a14="http://schemas.microsoft.com/office/drawing/2010/main"/>
                  </a:ext>
                </a:extLst>
              </a:blip>
              <a:stretch>
                <a:fillRect/>
              </a:stretch>
            </p:blipFill>
            <p:spPr>
              <a:xfrm>
                <a:off x="2560403" y="3261999"/>
                <a:ext cx="246815" cy="356840"/>
              </a:xfrm>
              <a:prstGeom prst="rect">
                <a:avLst/>
              </a:prstGeom>
              <a:solidFill>
                <a:schemeClr val="bg1"/>
              </a:solidFill>
            </p:spPr>
          </p:pic>
          <p:pic>
            <p:nvPicPr>
              <p:cNvPr id="54" name="Picture 53" descr="Category:Fingerprints - Wikimedia Commons">
                <a:extLst>
                  <a:ext uri="{FF2B5EF4-FFF2-40B4-BE49-F238E27FC236}">
                    <a16:creationId xmlns:a16="http://schemas.microsoft.com/office/drawing/2014/main" id="{9BE8962A-36F4-4544-9F79-3A55C094748E}"/>
                  </a:ext>
                </a:extLst>
              </p:cNvPr>
              <p:cNvPicPr>
                <a:picLocks noChangeAspect="1"/>
              </p:cNvPicPr>
              <p:nvPr/>
            </p:nvPicPr>
            <p:blipFill>
              <a:blip r:embed="rId24" cstate="email">
                <a:extLst>
                  <a:ext uri="{28A0092B-C50C-407E-A947-70E740481C1C}">
                    <a14:useLocalDpi xmlns:a14="http://schemas.microsoft.com/office/drawing/2010/main"/>
                  </a:ext>
                </a:extLst>
              </a:blip>
              <a:stretch>
                <a:fillRect/>
              </a:stretch>
            </p:blipFill>
            <p:spPr>
              <a:xfrm>
                <a:off x="2586018" y="3293116"/>
                <a:ext cx="246815" cy="356840"/>
              </a:xfrm>
              <a:prstGeom prst="rect">
                <a:avLst/>
              </a:prstGeom>
              <a:solidFill>
                <a:schemeClr val="bg1"/>
              </a:solidFill>
            </p:spPr>
          </p:pic>
          <p:pic>
            <p:nvPicPr>
              <p:cNvPr id="55" name="Picture 54" descr="Category:Fingerprints - Wikimedia Commons">
                <a:extLst>
                  <a:ext uri="{FF2B5EF4-FFF2-40B4-BE49-F238E27FC236}">
                    <a16:creationId xmlns:a16="http://schemas.microsoft.com/office/drawing/2014/main" id="{4D85DD78-7F3F-40E4-9D65-47306711F040}"/>
                  </a:ext>
                </a:extLst>
              </p:cNvPr>
              <p:cNvPicPr>
                <a:picLocks noChangeAspect="1"/>
              </p:cNvPicPr>
              <p:nvPr/>
            </p:nvPicPr>
            <p:blipFill>
              <a:blip r:embed="rId24" cstate="email">
                <a:extLst>
                  <a:ext uri="{28A0092B-C50C-407E-A947-70E740481C1C}">
                    <a14:useLocalDpi xmlns:a14="http://schemas.microsoft.com/office/drawing/2010/main"/>
                  </a:ext>
                </a:extLst>
              </a:blip>
              <a:stretch>
                <a:fillRect/>
              </a:stretch>
            </p:blipFill>
            <p:spPr>
              <a:xfrm>
                <a:off x="2620702" y="3326820"/>
                <a:ext cx="246815" cy="356840"/>
              </a:xfrm>
              <a:prstGeom prst="rect">
                <a:avLst/>
              </a:prstGeom>
              <a:solidFill>
                <a:schemeClr val="bg1"/>
              </a:solidFill>
            </p:spPr>
          </p:pic>
          <p:pic>
            <p:nvPicPr>
              <p:cNvPr id="56" name="Picture 55" descr="Category:Fingerprints - Wikimedia Commons">
                <a:extLst>
                  <a:ext uri="{FF2B5EF4-FFF2-40B4-BE49-F238E27FC236}">
                    <a16:creationId xmlns:a16="http://schemas.microsoft.com/office/drawing/2014/main" id="{5A635412-FE2F-4B61-BF78-0436EC864D94}"/>
                  </a:ext>
                </a:extLst>
              </p:cNvPr>
              <p:cNvPicPr>
                <a:picLocks noChangeAspect="1"/>
              </p:cNvPicPr>
              <p:nvPr/>
            </p:nvPicPr>
            <p:blipFill>
              <a:blip r:embed="rId24" cstate="email">
                <a:extLst>
                  <a:ext uri="{28A0092B-C50C-407E-A947-70E740481C1C}">
                    <a14:useLocalDpi xmlns:a14="http://schemas.microsoft.com/office/drawing/2010/main"/>
                  </a:ext>
                </a:extLst>
              </a:blip>
              <a:stretch>
                <a:fillRect/>
              </a:stretch>
            </p:blipFill>
            <p:spPr>
              <a:xfrm>
                <a:off x="2647826" y="3356555"/>
                <a:ext cx="246815" cy="356840"/>
              </a:xfrm>
              <a:prstGeom prst="rect">
                <a:avLst/>
              </a:prstGeom>
              <a:solidFill>
                <a:schemeClr val="bg1"/>
              </a:solidFill>
            </p:spPr>
          </p:pic>
          <p:pic>
            <p:nvPicPr>
              <p:cNvPr id="57" name="Picture 56" descr="Category:Fingerprints - Wikimedia Commons">
                <a:extLst>
                  <a:ext uri="{FF2B5EF4-FFF2-40B4-BE49-F238E27FC236}">
                    <a16:creationId xmlns:a16="http://schemas.microsoft.com/office/drawing/2014/main" id="{377930D4-14C9-4027-975B-7E8F9268B137}"/>
                  </a:ext>
                </a:extLst>
              </p:cNvPr>
              <p:cNvPicPr>
                <a:picLocks noChangeAspect="1"/>
              </p:cNvPicPr>
              <p:nvPr/>
            </p:nvPicPr>
            <p:blipFill>
              <a:blip r:embed="rId24" cstate="email">
                <a:extLst>
                  <a:ext uri="{28A0092B-C50C-407E-A947-70E740481C1C}">
                    <a14:useLocalDpi xmlns:a14="http://schemas.microsoft.com/office/drawing/2010/main"/>
                  </a:ext>
                </a:extLst>
              </a:blip>
              <a:stretch>
                <a:fillRect/>
              </a:stretch>
            </p:blipFill>
            <p:spPr>
              <a:xfrm>
                <a:off x="2678352" y="3390890"/>
                <a:ext cx="246815" cy="356840"/>
              </a:xfrm>
              <a:prstGeom prst="rect">
                <a:avLst/>
              </a:prstGeom>
              <a:solidFill>
                <a:schemeClr val="bg1"/>
              </a:solidFill>
            </p:spPr>
          </p:pic>
        </p:grpSp>
        <p:sp>
          <p:nvSpPr>
            <p:cNvPr id="51" name="Flowchart: Magnetic Disk 50">
              <a:extLst>
                <a:ext uri="{FF2B5EF4-FFF2-40B4-BE49-F238E27FC236}">
                  <a16:creationId xmlns:a16="http://schemas.microsoft.com/office/drawing/2014/main" id="{421EF412-F142-496C-988E-5837564C66F1}"/>
                </a:ext>
              </a:extLst>
            </p:cNvPr>
            <p:cNvSpPr/>
            <p:nvPr/>
          </p:nvSpPr>
          <p:spPr>
            <a:xfrm>
              <a:off x="2442203" y="3144660"/>
              <a:ext cx="613177" cy="634984"/>
            </a:xfrm>
            <a:prstGeom prst="flowChartMagneticDisk">
              <a:avLst/>
            </a:prstGeom>
            <a:solidFill>
              <a:schemeClr val="accent6">
                <a:lumMod val="40000"/>
                <a:lumOff val="60000"/>
                <a:alpha val="27843"/>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grpSp>
      <p:pic>
        <p:nvPicPr>
          <p:cNvPr id="58" name="Graphic 57" descr="Flask">
            <a:extLst>
              <a:ext uri="{FF2B5EF4-FFF2-40B4-BE49-F238E27FC236}">
                <a16:creationId xmlns:a16="http://schemas.microsoft.com/office/drawing/2014/main" id="{2DE7A0EC-9CB2-4C66-98EB-BB8E61E70B8C}"/>
              </a:ext>
            </a:extLst>
          </p:cNvPr>
          <p:cNvPicPr>
            <a:picLocks noChangeAspect="1"/>
          </p:cNvPicPr>
          <p:nvPr/>
        </p:nvPicPr>
        <p:blipFill>
          <a:blip r:embed="rId25" cstate="email">
            <a:extLst>
              <a:ext uri="{28A0092B-C50C-407E-A947-70E740481C1C}">
                <a14:useLocalDpi xmlns:a14="http://schemas.microsoft.com/office/drawing/2010/main"/>
              </a:ext>
              <a:ext uri="{96DAC541-7B7A-43D3-8B79-37D633B846F1}">
                <asvg:svgBlip xmlns:asvg="http://schemas.microsoft.com/office/drawing/2016/SVG/main" r:embed="rId26"/>
              </a:ext>
            </a:extLst>
          </a:blip>
          <a:stretch>
            <a:fillRect/>
          </a:stretch>
        </p:blipFill>
        <p:spPr>
          <a:xfrm>
            <a:off x="10075041" y="2148813"/>
            <a:ext cx="720000" cy="720000"/>
          </a:xfrm>
          <a:prstGeom prst="rect">
            <a:avLst/>
          </a:prstGeom>
        </p:spPr>
      </p:pic>
    </p:spTree>
    <p:extLst>
      <p:ext uri="{BB962C8B-B14F-4D97-AF65-F5344CB8AC3E}">
        <p14:creationId xmlns:p14="http://schemas.microsoft.com/office/powerpoint/2010/main" val="2673011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1F1F6E6-802F-47CC-A83C-C77463DFBA9E}"/>
              </a:ext>
            </a:extLst>
          </p:cNvPr>
          <p:cNvSpPr>
            <a:spLocks noGrp="1"/>
          </p:cNvSpPr>
          <p:nvPr>
            <p:ph idx="1"/>
          </p:nvPr>
        </p:nvSpPr>
        <p:spPr/>
        <p:txBody>
          <a:bodyPr/>
          <a:lstStyle/>
          <a:p>
            <a:r>
              <a:rPr lang="en-AU" dirty="0">
                <a:solidFill>
                  <a:srgbClr val="FF0000"/>
                </a:solidFill>
              </a:rPr>
              <a:t>Latest results - Tim</a:t>
            </a:r>
          </a:p>
        </p:txBody>
      </p:sp>
      <p:sp>
        <p:nvSpPr>
          <p:cNvPr id="3" name="Title 2">
            <a:extLst>
              <a:ext uri="{FF2B5EF4-FFF2-40B4-BE49-F238E27FC236}">
                <a16:creationId xmlns:a16="http://schemas.microsoft.com/office/drawing/2014/main" id="{E59E7AF8-7E08-4926-8F45-CF02E5A4F3B6}"/>
              </a:ext>
            </a:extLst>
          </p:cNvPr>
          <p:cNvSpPr>
            <a:spLocks noGrp="1"/>
          </p:cNvSpPr>
          <p:nvPr>
            <p:ph type="title"/>
          </p:nvPr>
        </p:nvSpPr>
        <p:spPr/>
        <p:txBody>
          <a:bodyPr/>
          <a:lstStyle/>
          <a:p>
            <a:r>
              <a:rPr lang="en-AU" dirty="0"/>
              <a:t>Comparison study</a:t>
            </a:r>
          </a:p>
        </p:txBody>
      </p:sp>
    </p:spTree>
    <p:extLst>
      <p:ext uri="{BB962C8B-B14F-4D97-AF65-F5344CB8AC3E}">
        <p14:creationId xmlns:p14="http://schemas.microsoft.com/office/powerpoint/2010/main" val="5669820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958D4-73D0-4F12-8F2F-2FD08B6AEAEB}"/>
              </a:ext>
            </a:extLst>
          </p:cNvPr>
          <p:cNvSpPr>
            <a:spLocks noGrp="1"/>
          </p:cNvSpPr>
          <p:nvPr>
            <p:ph type="title"/>
          </p:nvPr>
        </p:nvSpPr>
        <p:spPr/>
        <p:txBody>
          <a:bodyPr/>
          <a:lstStyle/>
          <a:p>
            <a:r>
              <a:rPr lang="en-AU" dirty="0"/>
              <a:t>Broaden optical ‘tool kit’</a:t>
            </a:r>
          </a:p>
        </p:txBody>
      </p:sp>
      <p:sp>
        <p:nvSpPr>
          <p:cNvPr id="3" name="Text Placeholder 2">
            <a:extLst>
              <a:ext uri="{FF2B5EF4-FFF2-40B4-BE49-F238E27FC236}">
                <a16:creationId xmlns:a16="http://schemas.microsoft.com/office/drawing/2014/main" id="{7B9FE334-B216-41D9-8286-B66FCB6D3B78}"/>
              </a:ext>
            </a:extLst>
          </p:cNvPr>
          <p:cNvSpPr>
            <a:spLocks noGrp="1"/>
          </p:cNvSpPr>
          <p:nvPr>
            <p:ph type="body" idx="1"/>
          </p:nvPr>
        </p:nvSpPr>
        <p:spPr/>
        <p:txBody>
          <a:bodyPr/>
          <a:lstStyle/>
          <a:p>
            <a:endParaRPr lang="en-AU"/>
          </a:p>
        </p:txBody>
      </p:sp>
    </p:spTree>
    <p:extLst>
      <p:ext uri="{BB962C8B-B14F-4D97-AF65-F5344CB8AC3E}">
        <p14:creationId xmlns:p14="http://schemas.microsoft.com/office/powerpoint/2010/main" val="33291869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2AF58DDC-4499-4EDD-BBFF-311053AC85C7}"/>
              </a:ext>
            </a:extLst>
          </p:cNvPr>
          <p:cNvSpPr>
            <a:spLocks noGrp="1"/>
          </p:cNvSpPr>
          <p:nvPr>
            <p:ph idx="1"/>
          </p:nvPr>
        </p:nvSpPr>
        <p:spPr>
          <a:xfrm>
            <a:off x="838200" y="2029990"/>
            <a:ext cx="7707865" cy="4351338"/>
          </a:xfrm>
        </p:spPr>
        <p:txBody>
          <a:bodyPr/>
          <a:lstStyle/>
          <a:p>
            <a:pPr>
              <a:spcAft>
                <a:spcPts val="1200"/>
              </a:spcAft>
            </a:pPr>
            <a:r>
              <a:rPr lang="en-AU" dirty="0"/>
              <a:t>Exploit optical properties to eliminate background interference</a:t>
            </a:r>
          </a:p>
          <a:p>
            <a:pPr>
              <a:spcAft>
                <a:spcPts val="300"/>
              </a:spcAft>
            </a:pPr>
            <a:r>
              <a:rPr lang="en-AU" dirty="0"/>
              <a:t>Near IR region has greatest potential</a:t>
            </a:r>
          </a:p>
          <a:p>
            <a:pPr lvl="1">
              <a:spcAft>
                <a:spcPts val="300"/>
              </a:spcAft>
            </a:pPr>
            <a:r>
              <a:rPr lang="en-AU" dirty="0"/>
              <a:t>Normal (Stokes) luminescence</a:t>
            </a:r>
          </a:p>
          <a:p>
            <a:pPr lvl="1">
              <a:spcAft>
                <a:spcPts val="1200"/>
              </a:spcAft>
            </a:pPr>
            <a:r>
              <a:rPr lang="en-AU" dirty="0" err="1"/>
              <a:t>Upconversion</a:t>
            </a:r>
            <a:r>
              <a:rPr lang="en-AU" dirty="0"/>
              <a:t> (Anti-Stokes) luminescence</a:t>
            </a:r>
          </a:p>
          <a:p>
            <a:pPr>
              <a:spcAft>
                <a:spcPts val="300"/>
              </a:spcAft>
            </a:pPr>
            <a:r>
              <a:rPr lang="en-AU" dirty="0"/>
              <a:t>Lanthanide upconverter nanoparticles</a:t>
            </a:r>
            <a:r>
              <a:rPr lang="en-AU" dirty="0">
                <a:sym typeface="Wingdings" panose="05000000000000000000" pitchFamily="2" charset="2"/>
              </a:rPr>
              <a:t> theoretically promising</a:t>
            </a:r>
          </a:p>
          <a:p>
            <a:pPr lvl="1">
              <a:spcAft>
                <a:spcPts val="300"/>
              </a:spcAft>
            </a:pPr>
            <a:r>
              <a:rPr lang="en-AU" dirty="0">
                <a:sym typeface="Wingdings" panose="05000000000000000000" pitchFamily="2" charset="2"/>
              </a:rPr>
              <a:t>Aggregation-induced quenching</a:t>
            </a:r>
          </a:p>
          <a:p>
            <a:pPr lvl="1"/>
            <a:r>
              <a:rPr lang="en-AU" dirty="0"/>
              <a:t>Solubility and interaction with fingermark</a:t>
            </a:r>
          </a:p>
        </p:txBody>
      </p:sp>
      <p:sp>
        <p:nvSpPr>
          <p:cNvPr id="4" name="Title 3">
            <a:extLst>
              <a:ext uri="{FF2B5EF4-FFF2-40B4-BE49-F238E27FC236}">
                <a16:creationId xmlns:a16="http://schemas.microsoft.com/office/drawing/2014/main" id="{02D05968-F1EE-4112-8A6D-23CEE9A04A5B}"/>
              </a:ext>
            </a:extLst>
          </p:cNvPr>
          <p:cNvSpPr>
            <a:spLocks noGrp="1"/>
          </p:cNvSpPr>
          <p:nvPr>
            <p:ph type="title"/>
          </p:nvPr>
        </p:nvSpPr>
        <p:spPr/>
        <p:txBody>
          <a:bodyPr/>
          <a:lstStyle/>
          <a:p>
            <a:r>
              <a:rPr lang="en-AU" dirty="0"/>
              <a:t>Upconverting nanoparticles</a:t>
            </a:r>
          </a:p>
        </p:txBody>
      </p:sp>
      <p:grpSp>
        <p:nvGrpSpPr>
          <p:cNvPr id="26" name="Group 25">
            <a:extLst>
              <a:ext uri="{FF2B5EF4-FFF2-40B4-BE49-F238E27FC236}">
                <a16:creationId xmlns:a16="http://schemas.microsoft.com/office/drawing/2014/main" id="{7F51EF7A-D382-4BD6-8805-89A2F801C73B}"/>
              </a:ext>
            </a:extLst>
          </p:cNvPr>
          <p:cNvGrpSpPr/>
          <p:nvPr/>
        </p:nvGrpSpPr>
        <p:grpSpPr>
          <a:xfrm>
            <a:off x="9336360" y="2159404"/>
            <a:ext cx="2707185" cy="2267298"/>
            <a:chOff x="9077446" y="2889894"/>
            <a:chExt cx="2707185" cy="2267298"/>
          </a:xfrm>
        </p:grpSpPr>
        <p:grpSp>
          <p:nvGrpSpPr>
            <p:cNvPr id="24" name="Group 23">
              <a:extLst>
                <a:ext uri="{FF2B5EF4-FFF2-40B4-BE49-F238E27FC236}">
                  <a16:creationId xmlns:a16="http://schemas.microsoft.com/office/drawing/2014/main" id="{ADF762BC-BBBC-4D8B-88B9-D3615402CC68}"/>
                </a:ext>
              </a:extLst>
            </p:cNvPr>
            <p:cNvGrpSpPr/>
            <p:nvPr/>
          </p:nvGrpSpPr>
          <p:grpSpPr>
            <a:xfrm>
              <a:off x="9077446" y="2889894"/>
              <a:ext cx="2707185" cy="2267298"/>
              <a:chOff x="7122647" y="4553144"/>
              <a:chExt cx="1761420" cy="1475210"/>
            </a:xfrm>
          </p:grpSpPr>
          <p:cxnSp>
            <p:nvCxnSpPr>
              <p:cNvPr id="9" name="Straight Connector 8">
                <a:extLst>
                  <a:ext uri="{FF2B5EF4-FFF2-40B4-BE49-F238E27FC236}">
                    <a16:creationId xmlns:a16="http://schemas.microsoft.com/office/drawing/2014/main" id="{8CE45FA7-3269-4E16-847E-E70446BEDC44}"/>
                  </a:ext>
                </a:extLst>
              </p:cNvPr>
              <p:cNvCxnSpPr/>
              <p:nvPr/>
            </p:nvCxnSpPr>
            <p:spPr bwMode="auto">
              <a:xfrm>
                <a:off x="7611381" y="6028354"/>
                <a:ext cx="1168924" cy="0"/>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4D27139F-830D-40A3-80C8-C0D4B37545AA}"/>
                  </a:ext>
                </a:extLst>
              </p:cNvPr>
              <p:cNvCxnSpPr/>
              <p:nvPr/>
            </p:nvCxnSpPr>
            <p:spPr bwMode="auto">
              <a:xfrm>
                <a:off x="7611381" y="4553144"/>
                <a:ext cx="1168924" cy="0"/>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FE686567-1B2C-456B-A8CA-6366F74F7ACD}"/>
                  </a:ext>
                </a:extLst>
              </p:cNvPr>
              <p:cNvCxnSpPr/>
              <p:nvPr/>
            </p:nvCxnSpPr>
            <p:spPr bwMode="auto">
              <a:xfrm>
                <a:off x="7611381" y="5319028"/>
                <a:ext cx="1168924" cy="0"/>
              </a:xfrm>
              <a:prstGeom prst="line">
                <a:avLst/>
              </a:prstGeom>
              <a:solidFill>
                <a:schemeClr val="accent1"/>
              </a:solidFill>
              <a:ln w="19050" cap="flat" cmpd="sng" algn="ctr">
                <a:solidFill>
                  <a:schemeClr val="tx1"/>
                </a:solidFill>
                <a:prstDash val="dash"/>
                <a:round/>
                <a:headEnd type="none" w="med" len="med"/>
                <a:tailEnd type="none" w="med" len="med"/>
              </a:ln>
              <a:effectLst/>
            </p:spPr>
          </p:cxnSp>
          <p:cxnSp>
            <p:nvCxnSpPr>
              <p:cNvPr id="12" name="Straight Arrow Connector 11">
                <a:extLst>
                  <a:ext uri="{FF2B5EF4-FFF2-40B4-BE49-F238E27FC236}">
                    <a16:creationId xmlns:a16="http://schemas.microsoft.com/office/drawing/2014/main" id="{5941D201-7C6E-4E7C-BD6D-927584C539F1}"/>
                  </a:ext>
                </a:extLst>
              </p:cNvPr>
              <p:cNvCxnSpPr/>
              <p:nvPr/>
            </p:nvCxnSpPr>
            <p:spPr bwMode="auto">
              <a:xfrm flipV="1">
                <a:off x="7875332" y="5319028"/>
                <a:ext cx="0" cy="709326"/>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cxnSp>
            <p:nvCxnSpPr>
              <p:cNvPr id="13" name="Straight Arrow Connector 12">
                <a:extLst>
                  <a:ext uri="{FF2B5EF4-FFF2-40B4-BE49-F238E27FC236}">
                    <a16:creationId xmlns:a16="http://schemas.microsoft.com/office/drawing/2014/main" id="{0EB8C20D-B59C-41F5-B6E5-DE8ACD7D4C99}"/>
                  </a:ext>
                </a:extLst>
              </p:cNvPr>
              <p:cNvCxnSpPr/>
              <p:nvPr/>
            </p:nvCxnSpPr>
            <p:spPr bwMode="auto">
              <a:xfrm flipV="1">
                <a:off x="8019876" y="4553144"/>
                <a:ext cx="0" cy="765884"/>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cxnSp>
            <p:nvCxnSpPr>
              <p:cNvPr id="14" name="Straight Arrow Connector 13">
                <a:extLst>
                  <a:ext uri="{FF2B5EF4-FFF2-40B4-BE49-F238E27FC236}">
                    <a16:creationId xmlns:a16="http://schemas.microsoft.com/office/drawing/2014/main" id="{2C1BB56C-C2CE-4925-B55F-34849DD85B94}"/>
                  </a:ext>
                </a:extLst>
              </p:cNvPr>
              <p:cNvCxnSpPr/>
              <p:nvPr/>
            </p:nvCxnSpPr>
            <p:spPr bwMode="auto">
              <a:xfrm>
                <a:off x="8346672" y="4839832"/>
                <a:ext cx="0" cy="1188522"/>
              </a:xfrm>
              <a:prstGeom prst="straightConnector1">
                <a:avLst/>
              </a:prstGeom>
              <a:solidFill>
                <a:schemeClr val="accent1"/>
              </a:solidFill>
              <a:ln w="28575" cap="flat" cmpd="sng" algn="ctr">
                <a:solidFill>
                  <a:srgbClr val="00B050"/>
                </a:solidFill>
                <a:prstDash val="solid"/>
                <a:round/>
                <a:headEnd type="none" w="med" len="med"/>
                <a:tailEnd type="arrow"/>
              </a:ln>
              <a:effectLst/>
            </p:spPr>
          </p:cxnSp>
          <p:sp>
            <p:nvSpPr>
              <p:cNvPr id="15" name="Freeform 20">
                <a:extLst>
                  <a:ext uri="{FF2B5EF4-FFF2-40B4-BE49-F238E27FC236}">
                    <a16:creationId xmlns:a16="http://schemas.microsoft.com/office/drawing/2014/main" id="{3730649F-A971-469B-BD28-6BA9F0D7F705}"/>
                  </a:ext>
                </a:extLst>
              </p:cNvPr>
              <p:cNvSpPr/>
              <p:nvPr/>
            </p:nvSpPr>
            <p:spPr bwMode="auto">
              <a:xfrm rot="20586593">
                <a:off x="7144921" y="5732250"/>
                <a:ext cx="648925" cy="178722"/>
              </a:xfrm>
              <a:custGeom>
                <a:avLst/>
                <a:gdLst>
                  <a:gd name="connsiteX0" fmla="*/ 0 w 350605"/>
                  <a:gd name="connsiteY0" fmla="*/ 307597 h 307975"/>
                  <a:gd name="connsiteX1" fmla="*/ 47134 w 350605"/>
                  <a:gd name="connsiteY1" fmla="*/ 147341 h 307975"/>
                  <a:gd name="connsiteX2" fmla="*/ 122548 w 350605"/>
                  <a:gd name="connsiteY2" fmla="*/ 307597 h 307975"/>
                  <a:gd name="connsiteX3" fmla="*/ 141402 w 350605"/>
                  <a:gd name="connsiteY3" fmla="*/ 90780 h 307975"/>
                  <a:gd name="connsiteX4" fmla="*/ 235670 w 350605"/>
                  <a:gd name="connsiteY4" fmla="*/ 260463 h 307975"/>
                  <a:gd name="connsiteX5" fmla="*/ 245097 w 350605"/>
                  <a:gd name="connsiteY5" fmla="*/ 43646 h 307975"/>
                  <a:gd name="connsiteX6" fmla="*/ 329938 w 350605"/>
                  <a:gd name="connsiteY6" fmla="*/ 203902 h 307975"/>
                  <a:gd name="connsiteX7" fmla="*/ 348791 w 350605"/>
                  <a:gd name="connsiteY7" fmla="*/ 24793 h 307975"/>
                  <a:gd name="connsiteX8" fmla="*/ 348791 w 350605"/>
                  <a:gd name="connsiteY8" fmla="*/ 5939 h 307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0605" h="307975">
                    <a:moveTo>
                      <a:pt x="0" y="307597"/>
                    </a:moveTo>
                    <a:cubicBezTo>
                      <a:pt x="13354" y="227469"/>
                      <a:pt x="26709" y="147341"/>
                      <a:pt x="47134" y="147341"/>
                    </a:cubicBezTo>
                    <a:cubicBezTo>
                      <a:pt x="67559" y="147341"/>
                      <a:pt x="106837" y="317024"/>
                      <a:pt x="122548" y="307597"/>
                    </a:cubicBezTo>
                    <a:cubicBezTo>
                      <a:pt x="138259" y="298170"/>
                      <a:pt x="122548" y="98636"/>
                      <a:pt x="141402" y="90780"/>
                    </a:cubicBezTo>
                    <a:cubicBezTo>
                      <a:pt x="160256" y="82924"/>
                      <a:pt x="218388" y="268319"/>
                      <a:pt x="235670" y="260463"/>
                    </a:cubicBezTo>
                    <a:cubicBezTo>
                      <a:pt x="252952" y="252607"/>
                      <a:pt x="229386" y="53073"/>
                      <a:pt x="245097" y="43646"/>
                    </a:cubicBezTo>
                    <a:cubicBezTo>
                      <a:pt x="260808" y="34219"/>
                      <a:pt x="312656" y="207044"/>
                      <a:pt x="329938" y="203902"/>
                    </a:cubicBezTo>
                    <a:cubicBezTo>
                      <a:pt x="347220" y="200760"/>
                      <a:pt x="345649" y="57787"/>
                      <a:pt x="348791" y="24793"/>
                    </a:cubicBezTo>
                    <a:cubicBezTo>
                      <a:pt x="351933" y="-8201"/>
                      <a:pt x="350362" y="-1131"/>
                      <a:pt x="348791" y="5939"/>
                    </a:cubicBezTo>
                  </a:path>
                </a:pathLst>
              </a:cu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2400" b="0" i="0" u="none" strike="noStrike" cap="none" normalizeH="0" baseline="0">
                  <a:ln>
                    <a:noFill/>
                  </a:ln>
                  <a:solidFill>
                    <a:schemeClr val="tx1"/>
                  </a:solidFill>
                  <a:effectLst/>
                  <a:latin typeface="Times" charset="0"/>
                </a:endParaRPr>
              </a:p>
            </p:txBody>
          </p:sp>
          <p:sp>
            <p:nvSpPr>
              <p:cNvPr id="16" name="TextBox 15">
                <a:extLst>
                  <a:ext uri="{FF2B5EF4-FFF2-40B4-BE49-F238E27FC236}">
                    <a16:creationId xmlns:a16="http://schemas.microsoft.com/office/drawing/2014/main" id="{113AB240-FFA7-408E-8274-40D0FBC36FE5}"/>
                  </a:ext>
                </a:extLst>
              </p:cNvPr>
              <p:cNvSpPr txBox="1"/>
              <p:nvPr/>
            </p:nvSpPr>
            <p:spPr>
              <a:xfrm rot="20230160">
                <a:off x="7122647" y="5603722"/>
                <a:ext cx="508144" cy="200254"/>
              </a:xfrm>
              <a:prstGeom prst="rect">
                <a:avLst/>
              </a:prstGeom>
              <a:noFill/>
            </p:spPr>
            <p:txBody>
              <a:bodyPr wrap="none" rtlCol="0">
                <a:spAutoFit/>
              </a:bodyPr>
              <a:lstStyle/>
              <a:p>
                <a:r>
                  <a:rPr lang="en-AU" sz="1400" dirty="0">
                    <a:latin typeface="Arial" panose="020B0604020202020204" pitchFamily="34" charset="0"/>
                    <a:cs typeface="Arial" panose="020B0604020202020204" pitchFamily="34" charset="0"/>
                  </a:rPr>
                  <a:t>980 nm</a:t>
                </a:r>
              </a:p>
            </p:txBody>
          </p:sp>
          <p:sp>
            <p:nvSpPr>
              <p:cNvPr id="17" name="Freeform 22">
                <a:extLst>
                  <a:ext uri="{FF2B5EF4-FFF2-40B4-BE49-F238E27FC236}">
                    <a16:creationId xmlns:a16="http://schemas.microsoft.com/office/drawing/2014/main" id="{D7BB21C5-A271-4171-81C2-E93363156325}"/>
                  </a:ext>
                </a:extLst>
              </p:cNvPr>
              <p:cNvSpPr/>
              <p:nvPr/>
            </p:nvSpPr>
            <p:spPr bwMode="auto">
              <a:xfrm rot="2829648">
                <a:off x="8441921" y="5408471"/>
                <a:ext cx="247593" cy="300581"/>
              </a:xfrm>
              <a:custGeom>
                <a:avLst/>
                <a:gdLst>
                  <a:gd name="connsiteX0" fmla="*/ 0 w 350605"/>
                  <a:gd name="connsiteY0" fmla="*/ 307597 h 307975"/>
                  <a:gd name="connsiteX1" fmla="*/ 47134 w 350605"/>
                  <a:gd name="connsiteY1" fmla="*/ 147341 h 307975"/>
                  <a:gd name="connsiteX2" fmla="*/ 122548 w 350605"/>
                  <a:gd name="connsiteY2" fmla="*/ 307597 h 307975"/>
                  <a:gd name="connsiteX3" fmla="*/ 141402 w 350605"/>
                  <a:gd name="connsiteY3" fmla="*/ 90780 h 307975"/>
                  <a:gd name="connsiteX4" fmla="*/ 235670 w 350605"/>
                  <a:gd name="connsiteY4" fmla="*/ 260463 h 307975"/>
                  <a:gd name="connsiteX5" fmla="*/ 245097 w 350605"/>
                  <a:gd name="connsiteY5" fmla="*/ 43646 h 307975"/>
                  <a:gd name="connsiteX6" fmla="*/ 329938 w 350605"/>
                  <a:gd name="connsiteY6" fmla="*/ 203902 h 307975"/>
                  <a:gd name="connsiteX7" fmla="*/ 348791 w 350605"/>
                  <a:gd name="connsiteY7" fmla="*/ 24793 h 307975"/>
                  <a:gd name="connsiteX8" fmla="*/ 348791 w 350605"/>
                  <a:gd name="connsiteY8" fmla="*/ 5939 h 307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0605" h="307975">
                    <a:moveTo>
                      <a:pt x="0" y="307597"/>
                    </a:moveTo>
                    <a:cubicBezTo>
                      <a:pt x="13354" y="227469"/>
                      <a:pt x="26709" y="147341"/>
                      <a:pt x="47134" y="147341"/>
                    </a:cubicBezTo>
                    <a:cubicBezTo>
                      <a:pt x="67559" y="147341"/>
                      <a:pt x="106837" y="317024"/>
                      <a:pt x="122548" y="307597"/>
                    </a:cubicBezTo>
                    <a:cubicBezTo>
                      <a:pt x="138259" y="298170"/>
                      <a:pt x="122548" y="98636"/>
                      <a:pt x="141402" y="90780"/>
                    </a:cubicBezTo>
                    <a:cubicBezTo>
                      <a:pt x="160256" y="82924"/>
                      <a:pt x="218388" y="268319"/>
                      <a:pt x="235670" y="260463"/>
                    </a:cubicBezTo>
                    <a:cubicBezTo>
                      <a:pt x="252952" y="252607"/>
                      <a:pt x="229386" y="53073"/>
                      <a:pt x="245097" y="43646"/>
                    </a:cubicBezTo>
                    <a:cubicBezTo>
                      <a:pt x="260808" y="34219"/>
                      <a:pt x="312656" y="207044"/>
                      <a:pt x="329938" y="203902"/>
                    </a:cubicBezTo>
                    <a:cubicBezTo>
                      <a:pt x="347220" y="200760"/>
                      <a:pt x="345649" y="57787"/>
                      <a:pt x="348791" y="24793"/>
                    </a:cubicBezTo>
                    <a:cubicBezTo>
                      <a:pt x="351933" y="-8201"/>
                      <a:pt x="350362" y="-1131"/>
                      <a:pt x="348791" y="5939"/>
                    </a:cubicBezTo>
                  </a:path>
                </a:pathLst>
              </a:custGeom>
              <a:noFill/>
              <a:ln w="9525"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2400" b="0" i="0" u="none" strike="noStrike" cap="none" normalizeH="0" baseline="0">
                  <a:ln>
                    <a:noFill/>
                  </a:ln>
                  <a:solidFill>
                    <a:schemeClr val="tx1"/>
                  </a:solidFill>
                  <a:effectLst/>
                  <a:latin typeface="Times" charset="0"/>
                </a:endParaRPr>
              </a:p>
            </p:txBody>
          </p:sp>
          <p:cxnSp>
            <p:nvCxnSpPr>
              <p:cNvPr id="18" name="Straight Connector 17">
                <a:extLst>
                  <a:ext uri="{FF2B5EF4-FFF2-40B4-BE49-F238E27FC236}">
                    <a16:creationId xmlns:a16="http://schemas.microsoft.com/office/drawing/2014/main" id="{A34194E6-84C6-4D14-88EE-070D4F1A02B1}"/>
                  </a:ext>
                </a:extLst>
              </p:cNvPr>
              <p:cNvCxnSpPr/>
              <p:nvPr/>
            </p:nvCxnSpPr>
            <p:spPr bwMode="auto">
              <a:xfrm>
                <a:off x="7611381" y="4632438"/>
                <a:ext cx="1168924" cy="0"/>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754074C0-9484-4795-8E80-48F5D0B5B4DF}"/>
                  </a:ext>
                </a:extLst>
              </p:cNvPr>
              <p:cNvCxnSpPr/>
              <p:nvPr/>
            </p:nvCxnSpPr>
            <p:spPr bwMode="auto">
              <a:xfrm>
                <a:off x="7611381" y="4698428"/>
                <a:ext cx="1168924" cy="0"/>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A5DC7F36-F721-4DC5-A597-D71BC84A792E}"/>
                  </a:ext>
                </a:extLst>
              </p:cNvPr>
              <p:cNvCxnSpPr/>
              <p:nvPr/>
            </p:nvCxnSpPr>
            <p:spPr bwMode="auto">
              <a:xfrm>
                <a:off x="7611381" y="4764416"/>
                <a:ext cx="1168924" cy="0"/>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cxnSp>
          <p:sp>
            <p:nvSpPr>
              <p:cNvPr id="21" name="Freeform 28">
                <a:extLst>
                  <a:ext uri="{FF2B5EF4-FFF2-40B4-BE49-F238E27FC236}">
                    <a16:creationId xmlns:a16="http://schemas.microsoft.com/office/drawing/2014/main" id="{25F05C24-E40D-473B-80FF-0B66ABF27B5B}"/>
                  </a:ext>
                </a:extLst>
              </p:cNvPr>
              <p:cNvSpPr/>
              <p:nvPr/>
            </p:nvSpPr>
            <p:spPr bwMode="auto">
              <a:xfrm rot="3277502">
                <a:off x="8071723" y="4618807"/>
                <a:ext cx="304334" cy="191839"/>
              </a:xfrm>
              <a:custGeom>
                <a:avLst/>
                <a:gdLst>
                  <a:gd name="connsiteX0" fmla="*/ 0 w 961534"/>
                  <a:gd name="connsiteY0" fmla="*/ 415139 h 415139"/>
                  <a:gd name="connsiteX1" fmla="*/ 65987 w 961534"/>
                  <a:gd name="connsiteY1" fmla="*/ 198322 h 415139"/>
                  <a:gd name="connsiteX2" fmla="*/ 235670 w 961534"/>
                  <a:gd name="connsiteY2" fmla="*/ 377431 h 415139"/>
                  <a:gd name="connsiteX3" fmla="*/ 301657 w 961534"/>
                  <a:gd name="connsiteY3" fmla="*/ 104054 h 415139"/>
                  <a:gd name="connsiteX4" fmla="*/ 499620 w 961534"/>
                  <a:gd name="connsiteY4" fmla="*/ 311444 h 415139"/>
                  <a:gd name="connsiteX5" fmla="*/ 537328 w 961534"/>
                  <a:gd name="connsiteY5" fmla="*/ 28640 h 415139"/>
                  <a:gd name="connsiteX6" fmla="*/ 725864 w 961534"/>
                  <a:gd name="connsiteY6" fmla="*/ 226603 h 415139"/>
                  <a:gd name="connsiteX7" fmla="*/ 744717 w 961534"/>
                  <a:gd name="connsiteY7" fmla="*/ 359 h 415139"/>
                  <a:gd name="connsiteX8" fmla="*/ 961534 w 961534"/>
                  <a:gd name="connsiteY8" fmla="*/ 170042 h 415139"/>
                  <a:gd name="connsiteX9" fmla="*/ 961534 w 961534"/>
                  <a:gd name="connsiteY9" fmla="*/ 170042 h 415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61534" h="415139">
                    <a:moveTo>
                      <a:pt x="0" y="415139"/>
                    </a:moveTo>
                    <a:cubicBezTo>
                      <a:pt x="13354" y="309873"/>
                      <a:pt x="26709" y="204607"/>
                      <a:pt x="65987" y="198322"/>
                    </a:cubicBezTo>
                    <a:cubicBezTo>
                      <a:pt x="105265" y="192037"/>
                      <a:pt x="196392" y="393142"/>
                      <a:pt x="235670" y="377431"/>
                    </a:cubicBezTo>
                    <a:cubicBezTo>
                      <a:pt x="274948" y="361720"/>
                      <a:pt x="257665" y="115052"/>
                      <a:pt x="301657" y="104054"/>
                    </a:cubicBezTo>
                    <a:cubicBezTo>
                      <a:pt x="345649" y="93056"/>
                      <a:pt x="460342" y="324013"/>
                      <a:pt x="499620" y="311444"/>
                    </a:cubicBezTo>
                    <a:cubicBezTo>
                      <a:pt x="538899" y="298875"/>
                      <a:pt x="499621" y="42780"/>
                      <a:pt x="537328" y="28640"/>
                    </a:cubicBezTo>
                    <a:cubicBezTo>
                      <a:pt x="575035" y="14500"/>
                      <a:pt x="691299" y="231316"/>
                      <a:pt x="725864" y="226603"/>
                    </a:cubicBezTo>
                    <a:cubicBezTo>
                      <a:pt x="760429" y="221890"/>
                      <a:pt x="705439" y="9786"/>
                      <a:pt x="744717" y="359"/>
                    </a:cubicBezTo>
                    <a:cubicBezTo>
                      <a:pt x="783995" y="-9068"/>
                      <a:pt x="961534" y="170042"/>
                      <a:pt x="961534" y="170042"/>
                    </a:cubicBezTo>
                    <a:lnTo>
                      <a:pt x="961534" y="170042"/>
                    </a:lnTo>
                  </a:path>
                </a:pathLst>
              </a:custGeom>
              <a:noFill/>
              <a:ln w="9525" cap="flat" cmpd="sng" algn="ctr">
                <a:solidFill>
                  <a:schemeClr val="tx1"/>
                </a:solidFill>
                <a:prstDash val="solid"/>
                <a:round/>
                <a:headEnd type="none" w="med" len="med"/>
                <a:tailEnd type="arrow"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2400" b="0" i="0" u="none" strike="noStrike" cap="none" normalizeH="0" baseline="0">
                  <a:ln>
                    <a:noFill/>
                  </a:ln>
                  <a:solidFill>
                    <a:schemeClr val="tx1"/>
                  </a:solidFill>
                  <a:effectLst/>
                  <a:latin typeface="Times" charset="0"/>
                </a:endParaRPr>
              </a:p>
            </p:txBody>
          </p:sp>
          <p:cxnSp>
            <p:nvCxnSpPr>
              <p:cNvPr id="22" name="Straight Connector 21">
                <a:extLst>
                  <a:ext uri="{FF2B5EF4-FFF2-40B4-BE49-F238E27FC236}">
                    <a16:creationId xmlns:a16="http://schemas.microsoft.com/office/drawing/2014/main" id="{99764AFF-F9A4-4F1B-834B-23461E801B87}"/>
                  </a:ext>
                </a:extLst>
              </p:cNvPr>
              <p:cNvCxnSpPr/>
              <p:nvPr/>
            </p:nvCxnSpPr>
            <p:spPr bwMode="auto">
              <a:xfrm>
                <a:off x="7611381" y="4826429"/>
                <a:ext cx="1168924" cy="0"/>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cxnSp>
          <p:sp>
            <p:nvSpPr>
              <p:cNvPr id="23" name="TextBox 22">
                <a:extLst>
                  <a:ext uri="{FF2B5EF4-FFF2-40B4-BE49-F238E27FC236}">
                    <a16:creationId xmlns:a16="http://schemas.microsoft.com/office/drawing/2014/main" id="{143891F5-9CFD-4B9C-9172-A110CC0CDFF0}"/>
                  </a:ext>
                </a:extLst>
              </p:cNvPr>
              <p:cNvSpPr txBox="1"/>
              <p:nvPr/>
            </p:nvSpPr>
            <p:spPr>
              <a:xfrm>
                <a:off x="8375923" y="5687545"/>
                <a:ext cx="508144" cy="200254"/>
              </a:xfrm>
              <a:prstGeom prst="rect">
                <a:avLst/>
              </a:prstGeom>
              <a:noFill/>
            </p:spPr>
            <p:txBody>
              <a:bodyPr wrap="none" rtlCol="0">
                <a:spAutoFit/>
              </a:bodyPr>
              <a:lstStyle/>
              <a:p>
                <a:r>
                  <a:rPr lang="en-AU" sz="1400" dirty="0">
                    <a:latin typeface="Arial" panose="020B0604020202020204" pitchFamily="34" charset="0"/>
                    <a:cs typeface="Arial" panose="020B0604020202020204" pitchFamily="34" charset="0"/>
                  </a:rPr>
                  <a:t>550 nm</a:t>
                </a:r>
              </a:p>
            </p:txBody>
          </p:sp>
        </p:grpSp>
        <p:sp>
          <p:nvSpPr>
            <p:cNvPr id="25" name="Freeform 20">
              <a:extLst>
                <a:ext uri="{FF2B5EF4-FFF2-40B4-BE49-F238E27FC236}">
                  <a16:creationId xmlns:a16="http://schemas.microsoft.com/office/drawing/2014/main" id="{18E3FC46-473A-4636-BE7D-2F2827061526}"/>
                </a:ext>
              </a:extLst>
            </p:cNvPr>
            <p:cNvSpPr/>
            <p:nvPr/>
          </p:nvSpPr>
          <p:spPr bwMode="auto">
            <a:xfrm rot="20586593">
              <a:off x="9206949" y="4790061"/>
              <a:ext cx="997354" cy="274684"/>
            </a:xfrm>
            <a:custGeom>
              <a:avLst/>
              <a:gdLst>
                <a:gd name="connsiteX0" fmla="*/ 0 w 350605"/>
                <a:gd name="connsiteY0" fmla="*/ 307597 h 307975"/>
                <a:gd name="connsiteX1" fmla="*/ 47134 w 350605"/>
                <a:gd name="connsiteY1" fmla="*/ 147341 h 307975"/>
                <a:gd name="connsiteX2" fmla="*/ 122548 w 350605"/>
                <a:gd name="connsiteY2" fmla="*/ 307597 h 307975"/>
                <a:gd name="connsiteX3" fmla="*/ 141402 w 350605"/>
                <a:gd name="connsiteY3" fmla="*/ 90780 h 307975"/>
                <a:gd name="connsiteX4" fmla="*/ 235670 w 350605"/>
                <a:gd name="connsiteY4" fmla="*/ 260463 h 307975"/>
                <a:gd name="connsiteX5" fmla="*/ 245097 w 350605"/>
                <a:gd name="connsiteY5" fmla="*/ 43646 h 307975"/>
                <a:gd name="connsiteX6" fmla="*/ 329938 w 350605"/>
                <a:gd name="connsiteY6" fmla="*/ 203902 h 307975"/>
                <a:gd name="connsiteX7" fmla="*/ 348791 w 350605"/>
                <a:gd name="connsiteY7" fmla="*/ 24793 h 307975"/>
                <a:gd name="connsiteX8" fmla="*/ 348791 w 350605"/>
                <a:gd name="connsiteY8" fmla="*/ 5939 h 307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0605" h="307975">
                  <a:moveTo>
                    <a:pt x="0" y="307597"/>
                  </a:moveTo>
                  <a:cubicBezTo>
                    <a:pt x="13354" y="227469"/>
                    <a:pt x="26709" y="147341"/>
                    <a:pt x="47134" y="147341"/>
                  </a:cubicBezTo>
                  <a:cubicBezTo>
                    <a:pt x="67559" y="147341"/>
                    <a:pt x="106837" y="317024"/>
                    <a:pt x="122548" y="307597"/>
                  </a:cubicBezTo>
                  <a:cubicBezTo>
                    <a:pt x="138259" y="298170"/>
                    <a:pt x="122548" y="98636"/>
                    <a:pt x="141402" y="90780"/>
                  </a:cubicBezTo>
                  <a:cubicBezTo>
                    <a:pt x="160256" y="82924"/>
                    <a:pt x="218388" y="268319"/>
                    <a:pt x="235670" y="260463"/>
                  </a:cubicBezTo>
                  <a:cubicBezTo>
                    <a:pt x="252952" y="252607"/>
                    <a:pt x="229386" y="53073"/>
                    <a:pt x="245097" y="43646"/>
                  </a:cubicBezTo>
                  <a:cubicBezTo>
                    <a:pt x="260808" y="34219"/>
                    <a:pt x="312656" y="207044"/>
                    <a:pt x="329938" y="203902"/>
                  </a:cubicBezTo>
                  <a:cubicBezTo>
                    <a:pt x="347220" y="200760"/>
                    <a:pt x="345649" y="57787"/>
                    <a:pt x="348791" y="24793"/>
                  </a:cubicBezTo>
                  <a:cubicBezTo>
                    <a:pt x="351933" y="-8201"/>
                    <a:pt x="350362" y="-1131"/>
                    <a:pt x="348791" y="5939"/>
                  </a:cubicBezTo>
                </a:path>
              </a:pathLst>
            </a:cu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2400" b="0" i="0" u="none" strike="noStrike" cap="none" normalizeH="0" baseline="0">
                <a:ln>
                  <a:noFill/>
                </a:ln>
                <a:solidFill>
                  <a:schemeClr val="tx1"/>
                </a:solidFill>
                <a:effectLst/>
                <a:latin typeface="Times" charset="0"/>
              </a:endParaRPr>
            </a:p>
          </p:txBody>
        </p:sp>
      </p:grpSp>
      <p:pic>
        <p:nvPicPr>
          <p:cNvPr id="7" name="Picture 6">
            <a:extLst>
              <a:ext uri="{FF2B5EF4-FFF2-40B4-BE49-F238E27FC236}">
                <a16:creationId xmlns:a16="http://schemas.microsoft.com/office/drawing/2014/main" id="{A240B5F6-ED8A-454E-8A40-96440DDF976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642615" y="4653136"/>
            <a:ext cx="2261366" cy="1489983"/>
          </a:xfrm>
          <a:prstGeom prst="rect">
            <a:avLst/>
          </a:prstGeom>
        </p:spPr>
      </p:pic>
      <p:sp>
        <p:nvSpPr>
          <p:cNvPr id="27" name="TextBox 26">
            <a:extLst>
              <a:ext uri="{FF2B5EF4-FFF2-40B4-BE49-F238E27FC236}">
                <a16:creationId xmlns:a16="http://schemas.microsoft.com/office/drawing/2014/main" id="{AEC75154-4437-4A12-9CDF-B88033FFA40D}"/>
              </a:ext>
            </a:extLst>
          </p:cNvPr>
          <p:cNvSpPr txBox="1"/>
          <p:nvPr/>
        </p:nvSpPr>
        <p:spPr>
          <a:xfrm>
            <a:off x="0" y="6309320"/>
            <a:ext cx="10192406" cy="461665"/>
          </a:xfrm>
          <a:prstGeom prst="rect">
            <a:avLst/>
          </a:prstGeom>
          <a:noFill/>
        </p:spPr>
        <p:txBody>
          <a:bodyPr wrap="none" rtlCol="0">
            <a:spAutoFit/>
          </a:bodyPr>
          <a:lstStyle/>
          <a:p>
            <a:r>
              <a:rPr lang="en-AU" sz="1200" dirty="0">
                <a:latin typeface="Arial" panose="020B0604020202020204" pitchFamily="34" charset="0"/>
                <a:cs typeface="Arial" panose="020B0604020202020204" pitchFamily="34" charset="0"/>
              </a:rPr>
              <a:t>R. Ma, E. Bullock, P. Maynard, B. Reedy, R. </a:t>
            </a:r>
            <a:r>
              <a:rPr lang="en-AU" sz="1200" dirty="0" err="1">
                <a:latin typeface="Arial" panose="020B0604020202020204" pitchFamily="34" charset="0"/>
                <a:cs typeface="Arial" panose="020B0604020202020204" pitchFamily="34" charset="0"/>
              </a:rPr>
              <a:t>Shimmon</a:t>
            </a:r>
            <a:r>
              <a:rPr lang="en-AU" sz="1200" dirty="0">
                <a:latin typeface="Arial" panose="020B0604020202020204" pitchFamily="34" charset="0"/>
                <a:cs typeface="Arial" panose="020B0604020202020204" pitchFamily="34" charset="0"/>
              </a:rPr>
              <a:t>, C. Lennard, C. Roux, A. McDonagh, 2011, </a:t>
            </a:r>
            <a:r>
              <a:rPr lang="en-AU" sz="1200" i="1" dirty="0">
                <a:latin typeface="Arial" panose="020B0604020202020204" pitchFamily="34" charset="0"/>
                <a:cs typeface="Arial" panose="020B0604020202020204" pitchFamily="34" charset="0"/>
              </a:rPr>
              <a:t>Forensic Science International</a:t>
            </a:r>
            <a:r>
              <a:rPr lang="en-AU" sz="1200" dirty="0">
                <a:latin typeface="Arial" panose="020B0604020202020204" pitchFamily="34" charset="0"/>
                <a:cs typeface="Arial" panose="020B0604020202020204" pitchFamily="34" charset="0"/>
              </a:rPr>
              <a:t>, 207 pp. 145-149</a:t>
            </a:r>
          </a:p>
          <a:p>
            <a:r>
              <a:rPr lang="en-AU" sz="1200" dirty="0">
                <a:latin typeface="Arial" panose="020B0604020202020204" pitchFamily="34" charset="0"/>
                <a:cs typeface="Arial" panose="020B0604020202020204" pitchFamily="34" charset="0"/>
              </a:rPr>
              <a:t>R. Ma, R. </a:t>
            </a:r>
            <a:r>
              <a:rPr lang="en-AU" sz="1200" dirty="0" err="1">
                <a:latin typeface="Arial" panose="020B0604020202020204" pitchFamily="34" charset="0"/>
                <a:cs typeface="Arial" panose="020B0604020202020204" pitchFamily="34" charset="0"/>
              </a:rPr>
              <a:t>Shimmon</a:t>
            </a:r>
            <a:r>
              <a:rPr lang="en-AU" sz="1200" dirty="0">
                <a:latin typeface="Arial" panose="020B0604020202020204" pitchFamily="34" charset="0"/>
                <a:cs typeface="Arial" panose="020B0604020202020204" pitchFamily="34" charset="0"/>
              </a:rPr>
              <a:t>, A. McDonagh, P. Maynard, C. Lennard, &amp; C. Roux, 2012, </a:t>
            </a:r>
            <a:r>
              <a:rPr lang="en-AU" sz="1200" i="1" dirty="0">
                <a:latin typeface="Arial" panose="020B0604020202020204" pitchFamily="34" charset="0"/>
                <a:cs typeface="Arial" panose="020B0604020202020204" pitchFamily="34" charset="0"/>
              </a:rPr>
              <a:t>Forensic Science International</a:t>
            </a:r>
            <a:r>
              <a:rPr lang="en-AU" sz="1200" dirty="0">
                <a:latin typeface="Arial" panose="020B0604020202020204" pitchFamily="34" charset="0"/>
                <a:cs typeface="Arial" panose="020B0604020202020204" pitchFamily="34" charset="0"/>
              </a:rPr>
              <a:t>, 217, e23-e26</a:t>
            </a:r>
          </a:p>
        </p:txBody>
      </p:sp>
    </p:spTree>
    <p:extLst>
      <p:ext uri="{BB962C8B-B14F-4D97-AF65-F5344CB8AC3E}">
        <p14:creationId xmlns:p14="http://schemas.microsoft.com/office/powerpoint/2010/main" val="23890500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63999"/>
            <a:ext cx="12204000" cy="579600"/>
          </a:xfrm>
        </p:spPr>
        <p:txBody>
          <a:bodyPr/>
          <a:lstStyle/>
          <a:p>
            <a:r>
              <a:rPr lang="en-AU" dirty="0"/>
              <a:t>Synthesis of NaYF4:Yb,Er core</a:t>
            </a:r>
          </a:p>
        </p:txBody>
      </p:sp>
      <p:sp>
        <p:nvSpPr>
          <p:cNvPr id="12" name="TextBox 11"/>
          <p:cNvSpPr txBox="1"/>
          <p:nvPr/>
        </p:nvSpPr>
        <p:spPr>
          <a:xfrm>
            <a:off x="155848" y="4030563"/>
            <a:ext cx="1445942" cy="954107"/>
          </a:xfrm>
          <a:prstGeom prst="rect">
            <a:avLst/>
          </a:prstGeom>
          <a:noFill/>
        </p:spPr>
        <p:txBody>
          <a:bodyPr wrap="square" rtlCol="0">
            <a:spAutoFit/>
          </a:bodyPr>
          <a:lstStyle/>
          <a:p>
            <a:pPr defTabSz="914400" fontAlgn="base">
              <a:spcBef>
                <a:spcPct val="0"/>
              </a:spcBef>
              <a:spcAft>
                <a:spcPct val="0"/>
              </a:spcAft>
            </a:pPr>
            <a:r>
              <a:rPr lang="en-AU" sz="1400" dirty="0">
                <a:solidFill>
                  <a:srgbClr val="000000"/>
                </a:solidFill>
                <a:latin typeface="Arial" panose="020B0604020202020204" pitchFamily="34" charset="0"/>
              </a:rPr>
              <a:t>YCH</a:t>
            </a:r>
            <a:r>
              <a:rPr lang="en-AU" sz="1400" baseline="-25000" dirty="0">
                <a:solidFill>
                  <a:srgbClr val="000000"/>
                </a:solidFill>
                <a:latin typeface="Arial" panose="020B0604020202020204" pitchFamily="34" charset="0"/>
                <a:cs typeface="Times" panose="02020603050405020304" pitchFamily="18" charset="0"/>
              </a:rPr>
              <a:t>3</a:t>
            </a:r>
            <a:r>
              <a:rPr lang="en-AU" sz="1400" dirty="0">
                <a:solidFill>
                  <a:srgbClr val="000000"/>
                </a:solidFill>
                <a:latin typeface="Arial" panose="020B0604020202020204" pitchFamily="34" charset="0"/>
                <a:cs typeface="Times" panose="02020603050405020304" pitchFamily="18" charset="0"/>
              </a:rPr>
              <a:t>(COO)</a:t>
            </a:r>
            <a:r>
              <a:rPr lang="en-AU" sz="1400" baseline="-25000" dirty="0">
                <a:solidFill>
                  <a:srgbClr val="000000"/>
                </a:solidFill>
                <a:latin typeface="Arial" panose="020B0604020202020204" pitchFamily="34" charset="0"/>
                <a:cs typeface="Times" panose="02020603050405020304" pitchFamily="18" charset="0"/>
              </a:rPr>
              <a:t>3</a:t>
            </a:r>
            <a:r>
              <a:rPr lang="en-AU" sz="1400" dirty="0">
                <a:solidFill>
                  <a:srgbClr val="000000"/>
                </a:solidFill>
                <a:latin typeface="Arial" panose="020B0604020202020204" pitchFamily="34" charset="0"/>
              </a:rPr>
              <a:t> + YbCH</a:t>
            </a:r>
            <a:r>
              <a:rPr lang="en-AU" sz="1400" baseline="-25000" dirty="0">
                <a:solidFill>
                  <a:srgbClr val="000000"/>
                </a:solidFill>
                <a:latin typeface="Arial" panose="020B0604020202020204" pitchFamily="34" charset="0"/>
                <a:cs typeface="Times" panose="02020603050405020304" pitchFamily="18" charset="0"/>
              </a:rPr>
              <a:t>3</a:t>
            </a:r>
            <a:r>
              <a:rPr lang="en-AU" sz="1400" dirty="0">
                <a:solidFill>
                  <a:srgbClr val="000000"/>
                </a:solidFill>
                <a:latin typeface="Arial" panose="020B0604020202020204" pitchFamily="34" charset="0"/>
                <a:cs typeface="Times" panose="02020603050405020304" pitchFamily="18" charset="0"/>
              </a:rPr>
              <a:t>(COO)</a:t>
            </a:r>
            <a:r>
              <a:rPr lang="en-AU" sz="1400" baseline="-25000" dirty="0">
                <a:solidFill>
                  <a:srgbClr val="000000"/>
                </a:solidFill>
                <a:latin typeface="Arial" panose="020B0604020202020204" pitchFamily="34" charset="0"/>
                <a:cs typeface="Times" panose="02020603050405020304" pitchFamily="18" charset="0"/>
              </a:rPr>
              <a:t>3</a:t>
            </a:r>
            <a:r>
              <a:rPr lang="en-AU" sz="1400" dirty="0">
                <a:solidFill>
                  <a:srgbClr val="000000"/>
                </a:solidFill>
                <a:latin typeface="Arial" panose="020B0604020202020204" pitchFamily="34" charset="0"/>
              </a:rPr>
              <a:t> + ErCH</a:t>
            </a:r>
            <a:r>
              <a:rPr lang="en-AU" sz="1400" baseline="-25000" dirty="0">
                <a:solidFill>
                  <a:srgbClr val="000000"/>
                </a:solidFill>
                <a:latin typeface="Arial" panose="020B0604020202020204" pitchFamily="34" charset="0"/>
                <a:cs typeface="Times" panose="02020603050405020304" pitchFamily="18" charset="0"/>
              </a:rPr>
              <a:t>3</a:t>
            </a:r>
            <a:r>
              <a:rPr lang="en-AU" sz="1400" dirty="0">
                <a:solidFill>
                  <a:srgbClr val="000000"/>
                </a:solidFill>
                <a:latin typeface="Arial" panose="020B0604020202020204" pitchFamily="34" charset="0"/>
                <a:cs typeface="Times" panose="02020603050405020304" pitchFamily="18" charset="0"/>
              </a:rPr>
              <a:t>(COO)</a:t>
            </a:r>
            <a:r>
              <a:rPr lang="en-AU" sz="1400" baseline="-25000" dirty="0">
                <a:solidFill>
                  <a:srgbClr val="000000"/>
                </a:solidFill>
                <a:latin typeface="Arial" panose="020B0604020202020204" pitchFamily="34" charset="0"/>
                <a:cs typeface="Times" panose="02020603050405020304" pitchFamily="18" charset="0"/>
              </a:rPr>
              <a:t>3</a:t>
            </a:r>
            <a:r>
              <a:rPr lang="en-AU" sz="1400" dirty="0">
                <a:solidFill>
                  <a:srgbClr val="000000"/>
                </a:solidFill>
                <a:latin typeface="Arial" panose="020B0604020202020204" pitchFamily="34" charset="0"/>
              </a:rPr>
              <a:t> </a:t>
            </a:r>
          </a:p>
          <a:p>
            <a:pPr defTabSz="914400" fontAlgn="base">
              <a:spcBef>
                <a:spcPct val="0"/>
              </a:spcBef>
              <a:spcAft>
                <a:spcPct val="0"/>
              </a:spcAft>
            </a:pPr>
            <a:r>
              <a:rPr lang="en-AU" sz="1400" dirty="0">
                <a:solidFill>
                  <a:srgbClr val="000000"/>
                </a:solidFill>
                <a:latin typeface="Arial" panose="020B0604020202020204" pitchFamily="34" charset="0"/>
              </a:rPr>
              <a:t>+ OA + ODE</a:t>
            </a:r>
            <a:endParaRPr lang="en-AU" sz="1400" baseline="-25000" dirty="0">
              <a:solidFill>
                <a:srgbClr val="000000"/>
              </a:solidFill>
              <a:latin typeface="Arial" panose="020B0604020202020204" pitchFamily="34" charset="0"/>
              <a:cs typeface="Times" panose="02020603050405020304" pitchFamily="18" charset="0"/>
            </a:endParaRPr>
          </a:p>
        </p:txBody>
      </p:sp>
      <p:pic>
        <p:nvPicPr>
          <p:cNvPr id="20" name="Picture 1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43620" y="1786248"/>
            <a:ext cx="803077" cy="2160000"/>
          </a:xfrm>
          <a:prstGeom prst="rect">
            <a:avLst/>
          </a:prstGeom>
        </p:spPr>
      </p:pic>
      <p:pic>
        <p:nvPicPr>
          <p:cNvPr id="21" name="Picture 2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347921" y="1786248"/>
            <a:ext cx="803077" cy="2160000"/>
          </a:xfrm>
          <a:prstGeom prst="rect">
            <a:avLst/>
          </a:prstGeom>
        </p:spPr>
      </p:pic>
      <p:pic>
        <p:nvPicPr>
          <p:cNvPr id="23" name="Picture 2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203539" y="1799680"/>
            <a:ext cx="803078" cy="2160000"/>
          </a:xfrm>
          <a:prstGeom prst="rect">
            <a:avLst/>
          </a:prstGeom>
        </p:spPr>
      </p:pic>
      <p:pic>
        <p:nvPicPr>
          <p:cNvPr id="25" name="Picture 2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256240" y="1772816"/>
            <a:ext cx="801470" cy="2155676"/>
          </a:xfrm>
          <a:prstGeom prst="rect">
            <a:avLst/>
          </a:prstGeom>
        </p:spPr>
      </p:pic>
      <p:grpSp>
        <p:nvGrpSpPr>
          <p:cNvPr id="8" name="Group 7"/>
          <p:cNvGrpSpPr/>
          <p:nvPr/>
        </p:nvGrpSpPr>
        <p:grpSpPr>
          <a:xfrm>
            <a:off x="3215680" y="3022451"/>
            <a:ext cx="857378" cy="307777"/>
            <a:chOff x="3140045" y="3865295"/>
            <a:chExt cx="857378" cy="307777"/>
          </a:xfrm>
        </p:grpSpPr>
        <p:cxnSp>
          <p:nvCxnSpPr>
            <p:cNvPr id="33" name="Straight Arrow Connector 32"/>
            <p:cNvCxnSpPr/>
            <p:nvPr/>
          </p:nvCxnSpPr>
          <p:spPr>
            <a:xfrm>
              <a:off x="3184824" y="4165044"/>
              <a:ext cx="812599" cy="16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3140045" y="3865295"/>
              <a:ext cx="838628" cy="307777"/>
            </a:xfrm>
            <a:prstGeom prst="rect">
              <a:avLst/>
            </a:prstGeom>
            <a:noFill/>
          </p:spPr>
          <p:txBody>
            <a:bodyPr wrap="none" rtlCol="0">
              <a:spAutoFit/>
            </a:bodyPr>
            <a:lstStyle/>
            <a:p>
              <a:pPr defTabSz="914400" fontAlgn="base">
                <a:spcBef>
                  <a:spcPct val="0"/>
                </a:spcBef>
                <a:spcAft>
                  <a:spcPct val="0"/>
                </a:spcAft>
              </a:pPr>
              <a:r>
                <a:rPr lang="en-AU" sz="1400" dirty="0">
                  <a:solidFill>
                    <a:srgbClr val="000000"/>
                  </a:solidFill>
                  <a:latin typeface="Arial" panose="020B0604020202020204" pitchFamily="34" charset="0"/>
                </a:rPr>
                <a:t>Cool RT</a:t>
              </a:r>
            </a:p>
          </p:txBody>
        </p:sp>
      </p:grpSp>
      <p:sp>
        <p:nvSpPr>
          <p:cNvPr id="63" name="TextBox 62"/>
          <p:cNvSpPr txBox="1"/>
          <p:nvPr/>
        </p:nvSpPr>
        <p:spPr>
          <a:xfrm>
            <a:off x="2207568" y="4100360"/>
            <a:ext cx="1296144" cy="523220"/>
          </a:xfrm>
          <a:prstGeom prst="rect">
            <a:avLst/>
          </a:prstGeom>
          <a:noFill/>
        </p:spPr>
        <p:txBody>
          <a:bodyPr wrap="square" rtlCol="0">
            <a:spAutoFit/>
          </a:bodyPr>
          <a:lstStyle/>
          <a:p>
            <a:pPr defTabSz="914400" fontAlgn="base">
              <a:spcBef>
                <a:spcPct val="0"/>
              </a:spcBef>
              <a:spcAft>
                <a:spcPct val="0"/>
              </a:spcAft>
            </a:pPr>
            <a:r>
              <a:rPr lang="en-AU" sz="1400" dirty="0">
                <a:solidFill>
                  <a:srgbClr val="000000"/>
                </a:solidFill>
                <a:latin typeface="Arial" panose="020B0604020202020204" pitchFamily="34" charset="0"/>
              </a:rPr>
              <a:t>Dissolve LnCH</a:t>
            </a:r>
            <a:r>
              <a:rPr lang="en-AU" sz="1400" baseline="-25000" dirty="0">
                <a:solidFill>
                  <a:srgbClr val="000000"/>
                </a:solidFill>
                <a:latin typeface="Arial" panose="020B0604020202020204" pitchFamily="34" charset="0"/>
                <a:cs typeface="Times" panose="02020603050405020304" pitchFamily="18" charset="0"/>
              </a:rPr>
              <a:t>3</a:t>
            </a:r>
            <a:r>
              <a:rPr lang="en-AU" sz="1400" dirty="0">
                <a:solidFill>
                  <a:srgbClr val="000000"/>
                </a:solidFill>
                <a:latin typeface="Arial" panose="020B0604020202020204" pitchFamily="34" charset="0"/>
                <a:cs typeface="Times" panose="02020603050405020304" pitchFamily="18" charset="0"/>
              </a:rPr>
              <a:t>(COO)</a:t>
            </a:r>
            <a:r>
              <a:rPr lang="en-AU" sz="1400" baseline="-25000" dirty="0">
                <a:solidFill>
                  <a:srgbClr val="000000"/>
                </a:solidFill>
                <a:latin typeface="Arial" panose="020B0604020202020204" pitchFamily="34" charset="0"/>
                <a:cs typeface="Times" panose="02020603050405020304" pitchFamily="18" charset="0"/>
              </a:rPr>
              <a:t>3</a:t>
            </a:r>
          </a:p>
        </p:txBody>
      </p:sp>
      <p:pic>
        <p:nvPicPr>
          <p:cNvPr id="82" name="Picture 81"/>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312025" y="1767032"/>
            <a:ext cx="803077" cy="2160000"/>
          </a:xfrm>
          <a:prstGeom prst="rect">
            <a:avLst/>
          </a:prstGeom>
        </p:spPr>
      </p:pic>
      <p:sp>
        <p:nvSpPr>
          <p:cNvPr id="102" name="Rectangle 101"/>
          <p:cNvSpPr/>
          <p:nvPr/>
        </p:nvSpPr>
        <p:spPr>
          <a:xfrm>
            <a:off x="7976256" y="4032516"/>
            <a:ext cx="1353256" cy="338554"/>
          </a:xfrm>
          <a:prstGeom prst="rect">
            <a:avLst/>
          </a:prstGeom>
        </p:spPr>
        <p:txBody>
          <a:bodyPr wrap="none">
            <a:spAutoFit/>
          </a:bodyPr>
          <a:lstStyle/>
          <a:p>
            <a:pPr defTabSz="914400" fontAlgn="base">
              <a:spcBef>
                <a:spcPct val="0"/>
              </a:spcBef>
              <a:spcAft>
                <a:spcPct val="0"/>
              </a:spcAft>
            </a:pPr>
            <a:r>
              <a:rPr lang="en-AU" sz="1600" dirty="0">
                <a:solidFill>
                  <a:srgbClr val="000000"/>
                </a:solidFill>
                <a:latin typeface="Arial" panose="020B0604020202020204" pitchFamily="34" charset="0"/>
                <a:cs typeface="Times" panose="02020603050405020304" pitchFamily="18" charset="0"/>
              </a:rPr>
              <a:t>NaYF</a:t>
            </a:r>
            <a:r>
              <a:rPr lang="en-AU" sz="1600" baseline="-25000" dirty="0">
                <a:solidFill>
                  <a:srgbClr val="000000"/>
                </a:solidFill>
                <a:latin typeface="Arial" panose="020B0604020202020204" pitchFamily="34" charset="0"/>
                <a:cs typeface="Times" panose="02020603050405020304" pitchFamily="18" charset="0"/>
              </a:rPr>
              <a:t>4</a:t>
            </a:r>
            <a:r>
              <a:rPr lang="en-AU" sz="1600" dirty="0">
                <a:solidFill>
                  <a:srgbClr val="000000"/>
                </a:solidFill>
                <a:latin typeface="Arial" panose="020B0604020202020204" pitchFamily="34" charset="0"/>
                <a:cs typeface="Times" panose="02020603050405020304" pitchFamily="18" charset="0"/>
              </a:rPr>
              <a:t>:Yb,Er</a:t>
            </a:r>
            <a:endParaRPr lang="en-AU" sz="1600" dirty="0">
              <a:solidFill>
                <a:srgbClr val="000000"/>
              </a:solidFill>
              <a:latin typeface="Arial" panose="020B0604020202020204" pitchFamily="34" charset="0"/>
            </a:endParaRPr>
          </a:p>
        </p:txBody>
      </p:sp>
      <p:grpSp>
        <p:nvGrpSpPr>
          <p:cNvPr id="7" name="Group 6"/>
          <p:cNvGrpSpPr/>
          <p:nvPr/>
        </p:nvGrpSpPr>
        <p:grpSpPr>
          <a:xfrm>
            <a:off x="1267605" y="3002706"/>
            <a:ext cx="976386" cy="667817"/>
            <a:chOff x="1111757" y="3841303"/>
            <a:chExt cx="976386" cy="667817"/>
          </a:xfrm>
        </p:grpSpPr>
        <p:cxnSp>
          <p:nvCxnSpPr>
            <p:cNvPr id="14" name="Straight Arrow Connector 13"/>
            <p:cNvCxnSpPr/>
            <p:nvPr/>
          </p:nvCxnSpPr>
          <p:spPr>
            <a:xfrm flipV="1">
              <a:off x="1111757" y="4158491"/>
              <a:ext cx="867955" cy="975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Isosceles Triangle 16"/>
            <p:cNvSpPr/>
            <p:nvPr/>
          </p:nvSpPr>
          <p:spPr>
            <a:xfrm>
              <a:off x="1183765" y="3861048"/>
              <a:ext cx="288032" cy="216024"/>
            </a:xfrm>
            <a:prstGeom prst="triangle">
              <a:avLst/>
            </a:prstGeom>
            <a:solidFill>
              <a:schemeClr val="tx2"/>
            </a:solidFill>
            <a:ln>
              <a:solidFill>
                <a:srgbClr val="2831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fontAlgn="base">
                <a:spcBef>
                  <a:spcPct val="0"/>
                </a:spcBef>
                <a:spcAft>
                  <a:spcPct val="0"/>
                </a:spcAft>
              </a:pPr>
              <a:endParaRPr lang="en-AU">
                <a:solidFill>
                  <a:srgbClr val="FFFFFF"/>
                </a:solidFill>
                <a:latin typeface="Arial"/>
              </a:endParaRPr>
            </a:p>
          </p:txBody>
        </p:sp>
        <p:sp>
          <p:nvSpPr>
            <p:cNvPr id="18" name="TextBox 17"/>
            <p:cNvSpPr txBox="1"/>
            <p:nvPr/>
          </p:nvSpPr>
          <p:spPr>
            <a:xfrm>
              <a:off x="1403340" y="3841303"/>
              <a:ext cx="684803" cy="307777"/>
            </a:xfrm>
            <a:prstGeom prst="rect">
              <a:avLst/>
            </a:prstGeom>
            <a:noFill/>
          </p:spPr>
          <p:txBody>
            <a:bodyPr wrap="none" rtlCol="0">
              <a:spAutoFit/>
            </a:bodyPr>
            <a:lstStyle/>
            <a:p>
              <a:pPr defTabSz="914400" fontAlgn="base">
                <a:spcBef>
                  <a:spcPct val="0"/>
                </a:spcBef>
                <a:spcAft>
                  <a:spcPct val="0"/>
                </a:spcAft>
              </a:pPr>
              <a:r>
                <a:rPr lang="en-AU" sz="1400" dirty="0">
                  <a:solidFill>
                    <a:srgbClr val="000000"/>
                  </a:solidFill>
                  <a:latin typeface="Arial" panose="020B0604020202020204" pitchFamily="34" charset="0"/>
                </a:rPr>
                <a:t>180°C</a:t>
              </a:r>
            </a:p>
          </p:txBody>
        </p:sp>
        <p:sp>
          <p:nvSpPr>
            <p:cNvPr id="48" name="TextBox 47"/>
            <p:cNvSpPr txBox="1"/>
            <p:nvPr/>
          </p:nvSpPr>
          <p:spPr>
            <a:xfrm>
              <a:off x="1115616" y="4201343"/>
              <a:ext cx="882343" cy="307777"/>
            </a:xfrm>
            <a:prstGeom prst="rect">
              <a:avLst/>
            </a:prstGeom>
            <a:noFill/>
          </p:spPr>
          <p:txBody>
            <a:bodyPr wrap="square" rtlCol="0">
              <a:spAutoFit/>
            </a:bodyPr>
            <a:lstStyle/>
            <a:p>
              <a:pPr defTabSz="914400" fontAlgn="base">
                <a:spcBef>
                  <a:spcPct val="0"/>
                </a:spcBef>
                <a:spcAft>
                  <a:spcPct val="0"/>
                </a:spcAft>
              </a:pPr>
              <a:r>
                <a:rPr lang="en-AU" sz="1400" dirty="0">
                  <a:solidFill>
                    <a:srgbClr val="000000"/>
                  </a:solidFill>
                  <a:latin typeface="Arial" panose="020B0604020202020204" pitchFamily="34" charset="0"/>
                </a:rPr>
                <a:t>20 </a:t>
              </a:r>
              <a:r>
                <a:rPr lang="en-AU" sz="1400" dirty="0" err="1">
                  <a:solidFill>
                    <a:srgbClr val="000000"/>
                  </a:solidFill>
                  <a:latin typeface="Arial" panose="020B0604020202020204" pitchFamily="34" charset="0"/>
                </a:rPr>
                <a:t>mins</a:t>
              </a:r>
              <a:endParaRPr lang="en-AU" sz="1400" dirty="0">
                <a:solidFill>
                  <a:srgbClr val="000000"/>
                </a:solidFill>
                <a:latin typeface="Arial" panose="020B0604020202020204" pitchFamily="34" charset="0"/>
              </a:endParaRPr>
            </a:p>
          </p:txBody>
        </p:sp>
      </p:grpSp>
      <p:grpSp>
        <p:nvGrpSpPr>
          <p:cNvPr id="9" name="Group 8"/>
          <p:cNvGrpSpPr/>
          <p:nvPr/>
        </p:nvGrpSpPr>
        <p:grpSpPr>
          <a:xfrm>
            <a:off x="5087889" y="2806427"/>
            <a:ext cx="1089473" cy="811833"/>
            <a:chOff x="5099415" y="3635271"/>
            <a:chExt cx="1089473" cy="811833"/>
          </a:xfrm>
        </p:grpSpPr>
        <p:cxnSp>
          <p:nvCxnSpPr>
            <p:cNvPr id="29" name="Straight Arrow Connector 28"/>
            <p:cNvCxnSpPr/>
            <p:nvPr/>
          </p:nvCxnSpPr>
          <p:spPr>
            <a:xfrm>
              <a:off x="5099415" y="4139327"/>
              <a:ext cx="1089473"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0" name="Isosceles Triangle 29"/>
            <p:cNvSpPr/>
            <p:nvPr/>
          </p:nvSpPr>
          <p:spPr>
            <a:xfrm>
              <a:off x="5187511" y="4221088"/>
              <a:ext cx="288032" cy="216024"/>
            </a:xfrm>
            <a:prstGeom prst="triangle">
              <a:avLst/>
            </a:prstGeom>
            <a:solidFill>
              <a:schemeClr val="tx2"/>
            </a:solidFill>
            <a:ln>
              <a:solidFill>
                <a:srgbClr val="2831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fontAlgn="base">
                <a:spcBef>
                  <a:spcPct val="0"/>
                </a:spcBef>
                <a:spcAft>
                  <a:spcPct val="0"/>
                </a:spcAft>
              </a:pPr>
              <a:endParaRPr lang="en-AU">
                <a:solidFill>
                  <a:srgbClr val="FFFFFF"/>
                </a:solidFill>
                <a:latin typeface="Arial"/>
              </a:endParaRPr>
            </a:p>
          </p:txBody>
        </p:sp>
        <p:sp>
          <p:nvSpPr>
            <p:cNvPr id="31" name="TextBox 30"/>
            <p:cNvSpPr txBox="1"/>
            <p:nvPr/>
          </p:nvSpPr>
          <p:spPr>
            <a:xfrm>
              <a:off x="5475543" y="4139327"/>
              <a:ext cx="684803" cy="307777"/>
            </a:xfrm>
            <a:prstGeom prst="rect">
              <a:avLst/>
            </a:prstGeom>
            <a:noFill/>
          </p:spPr>
          <p:txBody>
            <a:bodyPr wrap="none" rtlCol="0">
              <a:spAutoFit/>
            </a:bodyPr>
            <a:lstStyle/>
            <a:p>
              <a:pPr defTabSz="914400" fontAlgn="base">
                <a:spcBef>
                  <a:spcPct val="0"/>
                </a:spcBef>
                <a:spcAft>
                  <a:spcPct val="0"/>
                </a:spcAft>
              </a:pPr>
              <a:r>
                <a:rPr lang="en-AU" sz="1400" dirty="0">
                  <a:solidFill>
                    <a:srgbClr val="000000"/>
                  </a:solidFill>
                  <a:latin typeface="Arial" panose="020B0604020202020204" pitchFamily="34" charset="0"/>
                </a:rPr>
                <a:t>250°C</a:t>
              </a:r>
            </a:p>
          </p:txBody>
        </p:sp>
        <p:sp>
          <p:nvSpPr>
            <p:cNvPr id="50" name="TextBox 49"/>
            <p:cNvSpPr txBox="1"/>
            <p:nvPr/>
          </p:nvSpPr>
          <p:spPr>
            <a:xfrm>
              <a:off x="5259519" y="3635271"/>
              <a:ext cx="813771" cy="523220"/>
            </a:xfrm>
            <a:prstGeom prst="rect">
              <a:avLst/>
            </a:prstGeom>
            <a:noFill/>
          </p:spPr>
          <p:txBody>
            <a:bodyPr wrap="square" rtlCol="0">
              <a:spAutoFit/>
            </a:bodyPr>
            <a:lstStyle/>
            <a:p>
              <a:pPr defTabSz="914400" fontAlgn="base">
                <a:spcBef>
                  <a:spcPct val="0"/>
                </a:spcBef>
                <a:spcAft>
                  <a:spcPct val="0"/>
                </a:spcAft>
              </a:pPr>
              <a:r>
                <a:rPr lang="en-AU" sz="1400" dirty="0">
                  <a:solidFill>
                    <a:srgbClr val="000000"/>
                  </a:solidFill>
                  <a:latin typeface="Arial" panose="020B0604020202020204" pitchFamily="34" charset="0"/>
                </a:rPr>
                <a:t>NaHF</a:t>
              </a:r>
              <a:r>
                <a:rPr lang="en-AU" sz="1400" baseline="-25000" dirty="0">
                  <a:solidFill>
                    <a:srgbClr val="000000"/>
                  </a:solidFill>
                  <a:latin typeface="Arial" panose="020B0604020202020204" pitchFamily="34" charset="0"/>
                  <a:cs typeface="Times" panose="02020603050405020304" pitchFamily="18" charset="0"/>
                </a:rPr>
                <a:t>2 </a:t>
              </a:r>
            </a:p>
            <a:p>
              <a:pPr defTabSz="914400" fontAlgn="base">
                <a:spcBef>
                  <a:spcPct val="0"/>
                </a:spcBef>
                <a:spcAft>
                  <a:spcPct val="0"/>
                </a:spcAft>
              </a:pPr>
              <a:r>
                <a:rPr lang="en-AU" sz="1400" dirty="0">
                  <a:solidFill>
                    <a:srgbClr val="000000"/>
                  </a:solidFill>
                  <a:latin typeface="Arial" panose="020B0604020202020204" pitchFamily="34" charset="0"/>
                </a:rPr>
                <a:t>30 </a:t>
              </a:r>
              <a:r>
                <a:rPr lang="en-AU" sz="1400" dirty="0" err="1">
                  <a:solidFill>
                    <a:srgbClr val="000000"/>
                  </a:solidFill>
                  <a:latin typeface="Arial" panose="020B0604020202020204" pitchFamily="34" charset="0"/>
                </a:rPr>
                <a:t>mins</a:t>
              </a:r>
              <a:endParaRPr lang="en-AU" sz="1400" dirty="0">
                <a:solidFill>
                  <a:srgbClr val="000000"/>
                </a:solidFill>
                <a:latin typeface="Arial" panose="020B0604020202020204" pitchFamily="34" charset="0"/>
              </a:endParaRPr>
            </a:p>
          </p:txBody>
        </p:sp>
      </p:grpSp>
      <p:grpSp>
        <p:nvGrpSpPr>
          <p:cNvPr id="64" name="Group 63"/>
          <p:cNvGrpSpPr/>
          <p:nvPr/>
        </p:nvGrpSpPr>
        <p:grpSpPr>
          <a:xfrm>
            <a:off x="7207846" y="2927323"/>
            <a:ext cx="976386" cy="667817"/>
            <a:chOff x="1111757" y="3841303"/>
            <a:chExt cx="976386" cy="667817"/>
          </a:xfrm>
        </p:grpSpPr>
        <p:cxnSp>
          <p:nvCxnSpPr>
            <p:cNvPr id="65" name="Straight Arrow Connector 64"/>
            <p:cNvCxnSpPr/>
            <p:nvPr/>
          </p:nvCxnSpPr>
          <p:spPr>
            <a:xfrm flipV="1">
              <a:off x="1111757" y="4158491"/>
              <a:ext cx="867955" cy="975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6" name="Isosceles Triangle 65"/>
            <p:cNvSpPr/>
            <p:nvPr/>
          </p:nvSpPr>
          <p:spPr>
            <a:xfrm>
              <a:off x="1183765" y="3861048"/>
              <a:ext cx="288032" cy="216024"/>
            </a:xfrm>
            <a:prstGeom prst="triangle">
              <a:avLst/>
            </a:prstGeom>
            <a:solidFill>
              <a:schemeClr val="tx2"/>
            </a:solidFill>
            <a:ln>
              <a:solidFill>
                <a:srgbClr val="2831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fontAlgn="base">
                <a:spcBef>
                  <a:spcPct val="0"/>
                </a:spcBef>
                <a:spcAft>
                  <a:spcPct val="0"/>
                </a:spcAft>
              </a:pPr>
              <a:endParaRPr lang="en-AU">
                <a:solidFill>
                  <a:srgbClr val="FFFFFF"/>
                </a:solidFill>
                <a:latin typeface="Arial"/>
              </a:endParaRPr>
            </a:p>
          </p:txBody>
        </p:sp>
        <p:sp>
          <p:nvSpPr>
            <p:cNvPr id="69" name="TextBox 68"/>
            <p:cNvSpPr txBox="1"/>
            <p:nvPr/>
          </p:nvSpPr>
          <p:spPr>
            <a:xfrm>
              <a:off x="1403340" y="3841303"/>
              <a:ext cx="684803" cy="307777"/>
            </a:xfrm>
            <a:prstGeom prst="rect">
              <a:avLst/>
            </a:prstGeom>
            <a:noFill/>
          </p:spPr>
          <p:txBody>
            <a:bodyPr wrap="none" rtlCol="0">
              <a:spAutoFit/>
            </a:bodyPr>
            <a:lstStyle/>
            <a:p>
              <a:pPr defTabSz="914400" fontAlgn="base">
                <a:spcBef>
                  <a:spcPct val="0"/>
                </a:spcBef>
                <a:spcAft>
                  <a:spcPct val="0"/>
                </a:spcAft>
              </a:pPr>
              <a:r>
                <a:rPr lang="en-AU" sz="1400" dirty="0">
                  <a:solidFill>
                    <a:srgbClr val="000000"/>
                  </a:solidFill>
                  <a:latin typeface="Arial" panose="020B0604020202020204" pitchFamily="34" charset="0"/>
                </a:rPr>
                <a:t>310°C</a:t>
              </a:r>
            </a:p>
          </p:txBody>
        </p:sp>
        <p:sp>
          <p:nvSpPr>
            <p:cNvPr id="70" name="TextBox 69"/>
            <p:cNvSpPr txBox="1"/>
            <p:nvPr/>
          </p:nvSpPr>
          <p:spPr>
            <a:xfrm>
              <a:off x="1115616" y="4201343"/>
              <a:ext cx="882343" cy="307777"/>
            </a:xfrm>
            <a:prstGeom prst="rect">
              <a:avLst/>
            </a:prstGeom>
            <a:noFill/>
          </p:spPr>
          <p:txBody>
            <a:bodyPr wrap="square" rtlCol="0">
              <a:spAutoFit/>
            </a:bodyPr>
            <a:lstStyle/>
            <a:p>
              <a:pPr defTabSz="914400" fontAlgn="base">
                <a:spcBef>
                  <a:spcPct val="0"/>
                </a:spcBef>
                <a:spcAft>
                  <a:spcPct val="0"/>
                </a:spcAft>
              </a:pPr>
              <a:r>
                <a:rPr lang="en-AU" sz="1400" dirty="0">
                  <a:solidFill>
                    <a:srgbClr val="000000"/>
                  </a:solidFill>
                  <a:latin typeface="Arial" panose="020B0604020202020204" pitchFamily="34" charset="0"/>
                </a:rPr>
                <a:t>30 </a:t>
              </a:r>
              <a:r>
                <a:rPr lang="en-AU" sz="1400" dirty="0" err="1">
                  <a:solidFill>
                    <a:srgbClr val="000000"/>
                  </a:solidFill>
                  <a:latin typeface="Arial" panose="020B0604020202020204" pitchFamily="34" charset="0"/>
                </a:rPr>
                <a:t>mins</a:t>
              </a:r>
              <a:endParaRPr lang="en-AU" sz="1400" dirty="0">
                <a:solidFill>
                  <a:srgbClr val="000000"/>
                </a:solidFill>
                <a:latin typeface="Arial" panose="020B0604020202020204" pitchFamily="34" charset="0"/>
              </a:endParaRPr>
            </a:p>
          </p:txBody>
        </p:sp>
      </p:grpSp>
      <p:sp>
        <p:nvSpPr>
          <p:cNvPr id="4" name="TextBox 3"/>
          <p:cNvSpPr txBox="1"/>
          <p:nvPr/>
        </p:nvSpPr>
        <p:spPr>
          <a:xfrm>
            <a:off x="9325370" y="2472950"/>
            <a:ext cx="2734765" cy="1169551"/>
          </a:xfrm>
          <a:prstGeom prst="rect">
            <a:avLst/>
          </a:prstGeom>
          <a:noFill/>
        </p:spPr>
        <p:txBody>
          <a:bodyPr wrap="square" rtlCol="0">
            <a:spAutoFit/>
          </a:bodyPr>
          <a:lstStyle/>
          <a:p>
            <a:pPr defTabSz="914400" fontAlgn="base">
              <a:spcBef>
                <a:spcPct val="0"/>
              </a:spcBef>
              <a:spcAft>
                <a:spcPct val="0"/>
              </a:spcAft>
            </a:pPr>
            <a:r>
              <a:rPr lang="en-AU" sz="1400" dirty="0">
                <a:latin typeface="Arial" panose="020B0604020202020204" pitchFamily="34" charset="0"/>
                <a:cs typeface="Arial" panose="020B0604020202020204" pitchFamily="34" charset="0"/>
              </a:rPr>
              <a:t>W. You, D. Tu, W. Zheng, X. Shang, X. Song, S. Zhou, Y. Liu, R. Li &amp; X. Chen, 2018, </a:t>
            </a:r>
            <a:r>
              <a:rPr lang="en-AU" sz="1400" i="1" dirty="0">
                <a:latin typeface="Arial" panose="020B0604020202020204" pitchFamily="34" charset="0"/>
                <a:cs typeface="Arial" panose="020B0604020202020204" pitchFamily="34" charset="0"/>
              </a:rPr>
              <a:t>Nanoscale</a:t>
            </a:r>
            <a:r>
              <a:rPr lang="en-AU" sz="1400" dirty="0">
                <a:latin typeface="Arial" panose="020B0604020202020204" pitchFamily="34" charset="0"/>
                <a:cs typeface="Arial" panose="020B0604020202020204" pitchFamily="34" charset="0"/>
              </a:rPr>
              <a:t>, 10(24), pp. 11477-11484</a:t>
            </a:r>
            <a:endParaRPr lang="en-AU" sz="1400" dirty="0">
              <a:solidFill>
                <a:srgbClr val="000000"/>
              </a:solidFill>
              <a:latin typeface="Arial" panose="020B0604020202020204" pitchFamily="34" charset="0"/>
              <a:cs typeface="Arial" panose="020B0604020202020204" pitchFamily="34" charset="0"/>
            </a:endParaRPr>
          </a:p>
        </p:txBody>
      </p:sp>
      <p:sp>
        <p:nvSpPr>
          <p:cNvPr id="32" name="TextBox 31"/>
          <p:cNvSpPr txBox="1"/>
          <p:nvPr/>
        </p:nvSpPr>
        <p:spPr>
          <a:xfrm>
            <a:off x="6096000" y="4032516"/>
            <a:ext cx="1362854" cy="738664"/>
          </a:xfrm>
          <a:prstGeom prst="rect">
            <a:avLst/>
          </a:prstGeom>
          <a:noFill/>
        </p:spPr>
        <p:txBody>
          <a:bodyPr wrap="square" rtlCol="0">
            <a:spAutoFit/>
          </a:bodyPr>
          <a:lstStyle/>
          <a:p>
            <a:pPr defTabSz="914400" fontAlgn="base">
              <a:spcBef>
                <a:spcPct val="0"/>
              </a:spcBef>
              <a:spcAft>
                <a:spcPct val="0"/>
              </a:spcAft>
            </a:pPr>
            <a:r>
              <a:rPr lang="en-AU" sz="1400" dirty="0">
                <a:solidFill>
                  <a:srgbClr val="000000"/>
                </a:solidFill>
                <a:latin typeface="Arial" panose="020B0604020202020204" pitchFamily="34" charset="0"/>
              </a:rPr>
              <a:t>Decomposition of NaHF</a:t>
            </a:r>
            <a:r>
              <a:rPr lang="en-AU" sz="1400" baseline="-25000" dirty="0">
                <a:solidFill>
                  <a:srgbClr val="000000"/>
                </a:solidFill>
                <a:latin typeface="Arial" panose="020B0604020202020204" pitchFamily="34" charset="0"/>
                <a:cs typeface="Times" panose="02020603050405020304" pitchFamily="18" charset="0"/>
              </a:rPr>
              <a:t>2 </a:t>
            </a:r>
            <a:r>
              <a:rPr lang="en-AU" sz="1400" dirty="0">
                <a:solidFill>
                  <a:srgbClr val="000000"/>
                </a:solidFill>
                <a:latin typeface="Arial" panose="020B0604020202020204" pitchFamily="34" charset="0"/>
              </a:rPr>
              <a:t>to form </a:t>
            </a:r>
            <a:r>
              <a:rPr lang="en-AU" sz="1400" dirty="0" err="1">
                <a:solidFill>
                  <a:srgbClr val="000000"/>
                </a:solidFill>
                <a:latin typeface="Arial" panose="020B0604020202020204" pitchFamily="34" charset="0"/>
              </a:rPr>
              <a:t>NaF</a:t>
            </a:r>
            <a:r>
              <a:rPr lang="en-AU" sz="1400" dirty="0">
                <a:solidFill>
                  <a:srgbClr val="000000"/>
                </a:solidFill>
                <a:latin typeface="Arial" panose="020B0604020202020204" pitchFamily="34" charset="0"/>
              </a:rPr>
              <a:t> + HF</a:t>
            </a:r>
            <a:endParaRPr lang="en-AU" sz="1400" baseline="-25000" dirty="0">
              <a:solidFill>
                <a:srgbClr val="000000"/>
              </a:solidFill>
              <a:latin typeface="Arial" panose="020B0604020202020204" pitchFamily="34" charset="0"/>
              <a:cs typeface="Times" panose="02020603050405020304" pitchFamily="18" charset="0"/>
            </a:endParaRPr>
          </a:p>
        </p:txBody>
      </p:sp>
      <p:pic>
        <p:nvPicPr>
          <p:cNvPr id="5" name="Picture 4" descr="A picture containing indoor, person, hand&#10;&#10;Description automatically generated">
            <a:extLst>
              <a:ext uri="{FF2B5EF4-FFF2-40B4-BE49-F238E27FC236}">
                <a16:creationId xmlns:a16="http://schemas.microsoft.com/office/drawing/2014/main" id="{789D577B-EB32-4E3F-8C37-544F88DE22E7}"/>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rot="5400000">
            <a:off x="9184135" y="3872285"/>
            <a:ext cx="2246412" cy="3670155"/>
          </a:xfrm>
          <a:prstGeom prst="rect">
            <a:avLst/>
          </a:prstGeom>
        </p:spPr>
      </p:pic>
    </p:spTree>
    <p:extLst>
      <p:ext uri="{BB962C8B-B14F-4D97-AF65-F5344CB8AC3E}">
        <p14:creationId xmlns:p14="http://schemas.microsoft.com/office/powerpoint/2010/main" val="3762543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010CC07-446D-4FE4-9AA8-70A331CF55BE}"/>
              </a:ext>
            </a:extLst>
          </p:cNvPr>
          <p:cNvSpPr>
            <a:spLocks noGrp="1"/>
          </p:cNvSpPr>
          <p:nvPr>
            <p:ph idx="1"/>
          </p:nvPr>
        </p:nvSpPr>
        <p:spPr>
          <a:xfrm>
            <a:off x="838200" y="2029990"/>
            <a:ext cx="10515600" cy="4351338"/>
          </a:xfrm>
        </p:spPr>
        <p:txBody>
          <a:bodyPr/>
          <a:lstStyle/>
          <a:p>
            <a:r>
              <a:rPr lang="en-AU" dirty="0"/>
              <a:t>Moret et al. synthesis not suitable – no shell formation</a:t>
            </a:r>
          </a:p>
          <a:p>
            <a:r>
              <a:rPr lang="en-AU" dirty="0"/>
              <a:t>Optimisation with IGEPAL-520 in place of Triton X-100</a:t>
            </a:r>
          </a:p>
          <a:p>
            <a:pPr lvl="1"/>
            <a:r>
              <a:rPr lang="en-AU" sz="2600" dirty="0"/>
              <a:t>Reduction in luminescence</a:t>
            </a:r>
          </a:p>
          <a:p>
            <a:pPr lvl="1"/>
            <a:r>
              <a:rPr lang="en-AU" sz="2600" dirty="0"/>
              <a:t>Free-floating silicon oxide</a:t>
            </a:r>
          </a:p>
        </p:txBody>
      </p:sp>
      <p:sp>
        <p:nvSpPr>
          <p:cNvPr id="3" name="Title 2">
            <a:extLst>
              <a:ext uri="{FF2B5EF4-FFF2-40B4-BE49-F238E27FC236}">
                <a16:creationId xmlns:a16="http://schemas.microsoft.com/office/drawing/2014/main" id="{DAFC2BB3-129E-4744-AD29-1579CDB9C74D}"/>
              </a:ext>
            </a:extLst>
          </p:cNvPr>
          <p:cNvSpPr>
            <a:spLocks noGrp="1"/>
          </p:cNvSpPr>
          <p:nvPr>
            <p:ph type="title"/>
          </p:nvPr>
        </p:nvSpPr>
        <p:spPr/>
        <p:txBody>
          <a:bodyPr/>
          <a:lstStyle/>
          <a:p>
            <a:r>
              <a:rPr lang="en-AU" dirty="0"/>
              <a:t>SiO</a:t>
            </a:r>
            <a:r>
              <a:rPr lang="en-AU" baseline="-25000" dirty="0"/>
              <a:t>2</a:t>
            </a:r>
            <a:r>
              <a:rPr lang="en-AU" dirty="0"/>
              <a:t> shell synthesis</a:t>
            </a:r>
          </a:p>
        </p:txBody>
      </p:sp>
      <p:pic>
        <p:nvPicPr>
          <p:cNvPr id="6" name="Picture 5">
            <a:extLst>
              <a:ext uri="{FF2B5EF4-FFF2-40B4-BE49-F238E27FC236}">
                <a16:creationId xmlns:a16="http://schemas.microsoft.com/office/drawing/2014/main" id="{19398F92-462D-4AFE-96B5-1667A68B180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40016" y="4149080"/>
            <a:ext cx="3090039" cy="2317529"/>
          </a:xfrm>
          <a:prstGeom prst="rect">
            <a:avLst/>
          </a:prstGeom>
        </p:spPr>
      </p:pic>
      <p:pic>
        <p:nvPicPr>
          <p:cNvPr id="7" name="Picture 6">
            <a:extLst>
              <a:ext uri="{FF2B5EF4-FFF2-40B4-BE49-F238E27FC236}">
                <a16:creationId xmlns:a16="http://schemas.microsoft.com/office/drawing/2014/main" id="{85E41A2E-F015-4224-9151-7736AE25783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383219" y="4149080"/>
            <a:ext cx="3090039" cy="2317529"/>
          </a:xfrm>
          <a:prstGeom prst="rect">
            <a:avLst/>
          </a:prstGeom>
        </p:spPr>
      </p:pic>
      <p:sp>
        <p:nvSpPr>
          <p:cNvPr id="8" name="Rectangle 7">
            <a:extLst>
              <a:ext uri="{FF2B5EF4-FFF2-40B4-BE49-F238E27FC236}">
                <a16:creationId xmlns:a16="http://schemas.microsoft.com/office/drawing/2014/main" id="{BCDC545D-00B3-471D-8EF4-1B139A717AF5}"/>
              </a:ext>
            </a:extLst>
          </p:cNvPr>
          <p:cNvSpPr/>
          <p:nvPr/>
        </p:nvSpPr>
        <p:spPr>
          <a:xfrm>
            <a:off x="4067104" y="4165088"/>
            <a:ext cx="1406154" cy="369332"/>
          </a:xfrm>
          <a:prstGeom prst="rect">
            <a:avLst/>
          </a:prstGeom>
        </p:spPr>
        <p:txBody>
          <a:bodyPr wrap="none">
            <a:spAutoFit/>
          </a:bodyPr>
          <a:lstStyle/>
          <a:p>
            <a:r>
              <a:rPr lang="en-AU" dirty="0">
                <a:latin typeface="Arial" panose="020B0604020202020204" pitchFamily="34" charset="0"/>
                <a:cs typeface="Arial" panose="020B0604020202020204" pitchFamily="34" charset="0"/>
              </a:rPr>
              <a:t>UCNP@OA</a:t>
            </a:r>
          </a:p>
        </p:txBody>
      </p:sp>
      <p:sp>
        <p:nvSpPr>
          <p:cNvPr id="9" name="Arrow: Right 8">
            <a:extLst>
              <a:ext uri="{FF2B5EF4-FFF2-40B4-BE49-F238E27FC236}">
                <a16:creationId xmlns:a16="http://schemas.microsoft.com/office/drawing/2014/main" id="{B5544551-4C4B-4794-89DC-6ABAF418C6AD}"/>
              </a:ext>
            </a:extLst>
          </p:cNvPr>
          <p:cNvSpPr/>
          <p:nvPr/>
        </p:nvSpPr>
        <p:spPr>
          <a:xfrm>
            <a:off x="5473258" y="4961447"/>
            <a:ext cx="766758" cy="69279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TextBox 4">
            <a:extLst>
              <a:ext uri="{FF2B5EF4-FFF2-40B4-BE49-F238E27FC236}">
                <a16:creationId xmlns:a16="http://schemas.microsoft.com/office/drawing/2014/main" id="{89391A7A-75C5-4368-A00B-BA545E1E1560}"/>
              </a:ext>
            </a:extLst>
          </p:cNvPr>
          <p:cNvSpPr txBox="1"/>
          <p:nvPr/>
        </p:nvSpPr>
        <p:spPr>
          <a:xfrm>
            <a:off x="7327027" y="4165088"/>
            <a:ext cx="2010037" cy="369332"/>
          </a:xfrm>
          <a:prstGeom prst="rect">
            <a:avLst/>
          </a:prstGeom>
          <a:noFill/>
        </p:spPr>
        <p:txBody>
          <a:bodyPr wrap="none" rtlCol="0">
            <a:spAutoFit/>
          </a:bodyPr>
          <a:lstStyle/>
          <a:p>
            <a:r>
              <a:rPr lang="en-AU" dirty="0">
                <a:latin typeface="Arial" panose="020B0604020202020204" pitchFamily="34" charset="0"/>
                <a:cs typeface="Arial" panose="020B0604020202020204" pitchFamily="34" charset="0"/>
              </a:rPr>
              <a:t>5*UCNP -IGEPAL</a:t>
            </a:r>
          </a:p>
        </p:txBody>
      </p:sp>
    </p:spTree>
    <p:extLst>
      <p:ext uri="{BB962C8B-B14F-4D97-AF65-F5344CB8AC3E}">
        <p14:creationId xmlns:p14="http://schemas.microsoft.com/office/powerpoint/2010/main" val="25808217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F6F55-19DA-42DA-B42C-64BA3F52DD79}"/>
              </a:ext>
            </a:extLst>
          </p:cNvPr>
          <p:cNvSpPr>
            <a:spLocks noGrp="1"/>
          </p:cNvSpPr>
          <p:nvPr>
            <p:ph type="title"/>
          </p:nvPr>
        </p:nvSpPr>
        <p:spPr/>
        <p:txBody>
          <a:bodyPr/>
          <a:lstStyle/>
          <a:p>
            <a:r>
              <a:rPr lang="en-AU" dirty="0"/>
              <a:t>SiO</a:t>
            </a:r>
            <a:r>
              <a:rPr lang="en-AU" baseline="-25000" dirty="0"/>
              <a:t>2</a:t>
            </a:r>
            <a:r>
              <a:rPr lang="en-AU" dirty="0"/>
              <a:t> shell synthesis</a:t>
            </a:r>
          </a:p>
        </p:txBody>
      </p:sp>
      <p:pic>
        <p:nvPicPr>
          <p:cNvPr id="3" name="Picture 2">
            <a:extLst>
              <a:ext uri="{FF2B5EF4-FFF2-40B4-BE49-F238E27FC236}">
                <a16:creationId xmlns:a16="http://schemas.microsoft.com/office/drawing/2014/main" id="{4A3FFA72-998D-463D-9207-8EBBED7CB83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089739" y="3212976"/>
            <a:ext cx="4320480" cy="3158257"/>
          </a:xfrm>
          <a:prstGeom prst="rect">
            <a:avLst/>
          </a:prstGeom>
        </p:spPr>
      </p:pic>
      <p:sp>
        <p:nvSpPr>
          <p:cNvPr id="4" name="TextBox 3">
            <a:extLst>
              <a:ext uri="{FF2B5EF4-FFF2-40B4-BE49-F238E27FC236}">
                <a16:creationId xmlns:a16="http://schemas.microsoft.com/office/drawing/2014/main" id="{F04E115C-9FBE-41C8-B3F8-CD8264536DE1}"/>
              </a:ext>
            </a:extLst>
          </p:cNvPr>
          <p:cNvSpPr txBox="1"/>
          <p:nvPr/>
        </p:nvSpPr>
        <p:spPr>
          <a:xfrm>
            <a:off x="3071664" y="6001901"/>
            <a:ext cx="3012363" cy="369332"/>
          </a:xfrm>
          <a:prstGeom prst="rect">
            <a:avLst/>
          </a:prstGeom>
          <a:noFill/>
        </p:spPr>
        <p:txBody>
          <a:bodyPr wrap="none" rtlCol="0">
            <a:spAutoFit/>
          </a:bodyPr>
          <a:lstStyle/>
          <a:p>
            <a:r>
              <a:rPr lang="en-AU" dirty="0">
                <a:latin typeface="Arial" panose="020B0604020202020204" pitchFamily="34" charset="0"/>
                <a:cs typeface="Arial" panose="020B0604020202020204" pitchFamily="34" charset="0"/>
              </a:rPr>
              <a:t>Lattice spacing d = 0.49 nm</a:t>
            </a:r>
          </a:p>
        </p:txBody>
      </p:sp>
      <p:sp>
        <p:nvSpPr>
          <p:cNvPr id="5" name="Content Placeholder 1">
            <a:extLst>
              <a:ext uri="{FF2B5EF4-FFF2-40B4-BE49-F238E27FC236}">
                <a16:creationId xmlns:a16="http://schemas.microsoft.com/office/drawing/2014/main" id="{1C106C72-96EA-4630-A278-17B576719934}"/>
              </a:ext>
            </a:extLst>
          </p:cNvPr>
          <p:cNvSpPr txBox="1">
            <a:spLocks/>
          </p:cNvSpPr>
          <p:nvPr/>
        </p:nvSpPr>
        <p:spPr>
          <a:xfrm>
            <a:off x="838200" y="2029990"/>
            <a:ext cx="10515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dirty="0"/>
              <a:t>Moret et al. synthesis not suitable – no shell formation</a:t>
            </a:r>
          </a:p>
          <a:p>
            <a:r>
              <a:rPr lang="en-AU" dirty="0"/>
              <a:t>Optimisation with IGEPAL-520 in place of Triton X-100</a:t>
            </a:r>
          </a:p>
          <a:p>
            <a:pPr lvl="1"/>
            <a:r>
              <a:rPr lang="en-AU" sz="2600" dirty="0"/>
              <a:t>Reduction in luminescence</a:t>
            </a:r>
          </a:p>
          <a:p>
            <a:pPr lvl="1"/>
            <a:r>
              <a:rPr lang="en-AU" sz="2600" dirty="0"/>
              <a:t>Free-floating silicon oxide</a:t>
            </a:r>
          </a:p>
          <a:p>
            <a:pPr lvl="1"/>
            <a:r>
              <a:rPr lang="en-AU" sz="2600" dirty="0"/>
              <a:t>Thin shell (~4 nm)</a:t>
            </a:r>
          </a:p>
        </p:txBody>
      </p:sp>
    </p:spTree>
    <p:extLst>
      <p:ext uri="{BB962C8B-B14F-4D97-AF65-F5344CB8AC3E}">
        <p14:creationId xmlns:p14="http://schemas.microsoft.com/office/powerpoint/2010/main" val="37839127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AU" dirty="0">
                <a:cs typeface="Times" panose="02020603050405020304" pitchFamily="18" charset="0"/>
              </a:rPr>
              <a:t>NaYF</a:t>
            </a:r>
            <a:r>
              <a:rPr lang="en-AU" baseline="-25000" dirty="0">
                <a:cs typeface="Times" panose="02020603050405020304" pitchFamily="18" charset="0"/>
              </a:rPr>
              <a:t>4</a:t>
            </a:r>
            <a:r>
              <a:rPr lang="en-AU" dirty="0">
                <a:cs typeface="Times" panose="02020603050405020304" pitchFamily="18" charset="0"/>
              </a:rPr>
              <a:t>:Yb,Er@SiO</a:t>
            </a:r>
            <a:r>
              <a:rPr lang="en-AU" baseline="-25000" dirty="0">
                <a:cs typeface="Times" panose="02020603050405020304" pitchFamily="18" charset="0"/>
              </a:rPr>
              <a:t>2</a:t>
            </a:r>
            <a:endParaRPr lang="en-AU" dirty="0"/>
          </a:p>
        </p:txBody>
      </p:sp>
      <p:grpSp>
        <p:nvGrpSpPr>
          <p:cNvPr id="27" name="Group 26"/>
          <p:cNvGrpSpPr/>
          <p:nvPr/>
        </p:nvGrpSpPr>
        <p:grpSpPr>
          <a:xfrm>
            <a:off x="626993" y="2276872"/>
            <a:ext cx="10948596" cy="3605779"/>
            <a:chOff x="893315" y="2188447"/>
            <a:chExt cx="10948596" cy="3605779"/>
          </a:xfrm>
        </p:grpSpPr>
        <p:sp>
          <p:nvSpPr>
            <p:cNvPr id="4" name="TextBox 3"/>
            <p:cNvSpPr txBox="1"/>
            <p:nvPr/>
          </p:nvSpPr>
          <p:spPr>
            <a:xfrm>
              <a:off x="893315" y="2243414"/>
              <a:ext cx="838691" cy="369332"/>
            </a:xfrm>
            <a:prstGeom prst="rect">
              <a:avLst/>
            </a:prstGeom>
            <a:noFill/>
          </p:spPr>
          <p:txBody>
            <a:bodyPr wrap="none" rtlCol="0">
              <a:spAutoFit/>
            </a:bodyPr>
            <a:lstStyle/>
            <a:p>
              <a:r>
                <a:rPr lang="en-AU" dirty="0"/>
                <a:t>UCNP</a:t>
              </a:r>
            </a:p>
          </p:txBody>
        </p:sp>
        <p:sp>
          <p:nvSpPr>
            <p:cNvPr id="5" name="TextBox 4"/>
            <p:cNvSpPr txBox="1"/>
            <p:nvPr/>
          </p:nvSpPr>
          <p:spPr>
            <a:xfrm>
              <a:off x="3545492" y="2227770"/>
              <a:ext cx="1582484" cy="369332"/>
            </a:xfrm>
            <a:prstGeom prst="rect">
              <a:avLst/>
            </a:prstGeom>
            <a:noFill/>
          </p:spPr>
          <p:txBody>
            <a:bodyPr wrap="none" rtlCol="0">
              <a:spAutoFit/>
            </a:bodyPr>
            <a:lstStyle/>
            <a:p>
              <a:r>
                <a:rPr lang="en-AU" dirty="0"/>
                <a:t>Cyclohexane </a:t>
              </a:r>
            </a:p>
          </p:txBody>
        </p:sp>
        <p:sp>
          <p:nvSpPr>
            <p:cNvPr id="6" name="TextBox 5"/>
            <p:cNvSpPr txBox="1"/>
            <p:nvPr/>
          </p:nvSpPr>
          <p:spPr>
            <a:xfrm>
              <a:off x="6240016" y="2255809"/>
              <a:ext cx="1001108" cy="369332"/>
            </a:xfrm>
            <a:prstGeom prst="rect">
              <a:avLst/>
            </a:prstGeom>
            <a:noFill/>
          </p:spPr>
          <p:txBody>
            <a:bodyPr wrap="none" rtlCol="0">
              <a:spAutoFit/>
            </a:bodyPr>
            <a:lstStyle/>
            <a:p>
              <a:r>
                <a:rPr lang="en-AU" dirty="0"/>
                <a:t>IGEPAL</a:t>
              </a:r>
            </a:p>
          </p:txBody>
        </p:sp>
        <p:sp>
          <p:nvSpPr>
            <p:cNvPr id="7" name="Cross 6"/>
            <p:cNvSpPr/>
            <p:nvPr/>
          </p:nvSpPr>
          <p:spPr>
            <a:xfrm>
              <a:off x="2645812" y="2188447"/>
              <a:ext cx="432048" cy="504056"/>
            </a:xfrm>
            <a:prstGeom prst="plus">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ight Arrow 8"/>
            <p:cNvSpPr/>
            <p:nvPr/>
          </p:nvSpPr>
          <p:spPr>
            <a:xfrm>
              <a:off x="7910709" y="2243414"/>
              <a:ext cx="720080" cy="426111"/>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TextBox 9"/>
            <p:cNvSpPr txBox="1"/>
            <p:nvPr/>
          </p:nvSpPr>
          <p:spPr>
            <a:xfrm>
              <a:off x="9069724" y="2256718"/>
              <a:ext cx="1672253" cy="369332"/>
            </a:xfrm>
            <a:prstGeom prst="rect">
              <a:avLst/>
            </a:prstGeom>
            <a:noFill/>
          </p:spPr>
          <p:txBody>
            <a:bodyPr wrap="none" rtlCol="0">
              <a:spAutoFit/>
            </a:bodyPr>
            <a:lstStyle/>
            <a:p>
              <a:r>
                <a:rPr lang="en-AU" dirty="0"/>
                <a:t>STIR 10 MINS</a:t>
              </a:r>
            </a:p>
          </p:txBody>
        </p:sp>
        <p:sp>
          <p:nvSpPr>
            <p:cNvPr id="11" name="TextBox 10"/>
            <p:cNvSpPr txBox="1"/>
            <p:nvPr/>
          </p:nvSpPr>
          <p:spPr>
            <a:xfrm>
              <a:off x="893315" y="3392129"/>
              <a:ext cx="1001108" cy="369332"/>
            </a:xfrm>
            <a:prstGeom prst="rect">
              <a:avLst/>
            </a:prstGeom>
            <a:noFill/>
          </p:spPr>
          <p:txBody>
            <a:bodyPr wrap="none" rtlCol="0">
              <a:spAutoFit/>
            </a:bodyPr>
            <a:lstStyle/>
            <a:p>
              <a:r>
                <a:rPr lang="en-AU" dirty="0"/>
                <a:t>IGEPAL</a:t>
              </a:r>
            </a:p>
          </p:txBody>
        </p:sp>
        <p:sp>
          <p:nvSpPr>
            <p:cNvPr id="12" name="TextBox 11"/>
            <p:cNvSpPr txBox="1"/>
            <p:nvPr/>
          </p:nvSpPr>
          <p:spPr>
            <a:xfrm>
              <a:off x="3887893" y="3393993"/>
              <a:ext cx="2480166" cy="369332"/>
            </a:xfrm>
            <a:prstGeom prst="rect">
              <a:avLst/>
            </a:prstGeom>
            <a:noFill/>
          </p:spPr>
          <p:txBody>
            <a:bodyPr wrap="none" rtlCol="0">
              <a:spAutoFit/>
            </a:bodyPr>
            <a:lstStyle/>
            <a:p>
              <a:r>
                <a:rPr lang="en-AU" dirty="0"/>
                <a:t>Ammonium hydroxide </a:t>
              </a:r>
            </a:p>
          </p:txBody>
        </p:sp>
        <p:sp>
          <p:nvSpPr>
            <p:cNvPr id="15" name="TextBox 14"/>
            <p:cNvSpPr txBox="1"/>
            <p:nvPr/>
          </p:nvSpPr>
          <p:spPr>
            <a:xfrm>
              <a:off x="9083912" y="3399173"/>
              <a:ext cx="2309158" cy="369332"/>
            </a:xfrm>
            <a:prstGeom prst="rect">
              <a:avLst/>
            </a:prstGeom>
            <a:noFill/>
          </p:spPr>
          <p:txBody>
            <a:bodyPr wrap="none" rtlCol="0">
              <a:spAutoFit/>
            </a:bodyPr>
            <a:lstStyle/>
            <a:p>
              <a:r>
                <a:rPr lang="en-AU" dirty="0"/>
                <a:t>SONICATE 20 MINS</a:t>
              </a:r>
            </a:p>
          </p:txBody>
        </p:sp>
        <p:sp>
          <p:nvSpPr>
            <p:cNvPr id="16" name="TextBox 15"/>
            <p:cNvSpPr txBox="1"/>
            <p:nvPr/>
          </p:nvSpPr>
          <p:spPr>
            <a:xfrm>
              <a:off x="2014841" y="4432521"/>
              <a:ext cx="3249608" cy="369332"/>
            </a:xfrm>
            <a:prstGeom prst="rect">
              <a:avLst/>
            </a:prstGeom>
            <a:noFill/>
          </p:spPr>
          <p:txBody>
            <a:bodyPr wrap="none" rtlCol="0">
              <a:spAutoFit/>
            </a:bodyPr>
            <a:lstStyle/>
            <a:p>
              <a:r>
                <a:rPr lang="en-AU" dirty="0"/>
                <a:t>TEOS at rate of 0.002 mL/min</a:t>
              </a:r>
            </a:p>
          </p:txBody>
        </p:sp>
        <p:sp>
          <p:nvSpPr>
            <p:cNvPr id="18" name="TextBox 17"/>
            <p:cNvSpPr txBox="1"/>
            <p:nvPr/>
          </p:nvSpPr>
          <p:spPr>
            <a:xfrm>
              <a:off x="9083912" y="4432521"/>
              <a:ext cx="2757999" cy="369332"/>
            </a:xfrm>
            <a:prstGeom prst="rect">
              <a:avLst/>
            </a:prstGeom>
            <a:noFill/>
          </p:spPr>
          <p:txBody>
            <a:bodyPr wrap="none" rtlCol="0">
              <a:spAutoFit/>
            </a:bodyPr>
            <a:lstStyle/>
            <a:p>
              <a:r>
                <a:rPr lang="en-AU" dirty="0"/>
                <a:t>SONICATE 5.75 HOURS</a:t>
              </a:r>
            </a:p>
          </p:txBody>
        </p:sp>
        <p:sp>
          <p:nvSpPr>
            <p:cNvPr id="19" name="TextBox 18"/>
            <p:cNvSpPr txBox="1"/>
            <p:nvPr/>
          </p:nvSpPr>
          <p:spPr>
            <a:xfrm>
              <a:off x="2007573" y="5406926"/>
              <a:ext cx="3095719" cy="369332"/>
            </a:xfrm>
            <a:prstGeom prst="rect">
              <a:avLst/>
            </a:prstGeom>
            <a:noFill/>
          </p:spPr>
          <p:txBody>
            <a:bodyPr wrap="none" rtlCol="0">
              <a:spAutoFit/>
            </a:bodyPr>
            <a:lstStyle/>
            <a:p>
              <a:r>
                <a:rPr lang="en-AU" dirty="0"/>
                <a:t>CES at rate of 0.002 mL/min</a:t>
              </a:r>
            </a:p>
          </p:txBody>
        </p:sp>
        <p:sp>
          <p:nvSpPr>
            <p:cNvPr id="21" name="TextBox 20"/>
            <p:cNvSpPr txBox="1"/>
            <p:nvPr/>
          </p:nvSpPr>
          <p:spPr>
            <a:xfrm>
              <a:off x="9125467" y="5406926"/>
              <a:ext cx="2565639" cy="369332"/>
            </a:xfrm>
            <a:prstGeom prst="rect">
              <a:avLst/>
            </a:prstGeom>
            <a:noFill/>
          </p:spPr>
          <p:txBody>
            <a:bodyPr wrap="none" rtlCol="0">
              <a:spAutoFit/>
            </a:bodyPr>
            <a:lstStyle/>
            <a:p>
              <a:r>
                <a:rPr lang="en-AU" dirty="0"/>
                <a:t>SONICATE 24 HOURS</a:t>
              </a:r>
            </a:p>
          </p:txBody>
        </p:sp>
        <p:sp>
          <p:nvSpPr>
            <p:cNvPr id="22" name="Cross 21"/>
            <p:cNvSpPr/>
            <p:nvPr/>
          </p:nvSpPr>
          <p:spPr>
            <a:xfrm>
              <a:off x="2645812" y="3340203"/>
              <a:ext cx="432048" cy="504056"/>
            </a:xfrm>
            <a:prstGeom prst="plus">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3" name="Cross 22"/>
            <p:cNvSpPr/>
            <p:nvPr/>
          </p:nvSpPr>
          <p:spPr>
            <a:xfrm>
              <a:off x="5367473" y="2188447"/>
              <a:ext cx="432048" cy="504056"/>
            </a:xfrm>
            <a:prstGeom prst="plus">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4" name="Right Arrow 23"/>
            <p:cNvSpPr/>
            <p:nvPr/>
          </p:nvSpPr>
          <p:spPr>
            <a:xfrm>
              <a:off x="7910709" y="3363739"/>
              <a:ext cx="720080" cy="426111"/>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5" name="Right Arrow 24"/>
            <p:cNvSpPr/>
            <p:nvPr/>
          </p:nvSpPr>
          <p:spPr>
            <a:xfrm>
              <a:off x="7910709" y="4408036"/>
              <a:ext cx="720080" cy="426111"/>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6" name="Right Arrow 25"/>
            <p:cNvSpPr/>
            <p:nvPr/>
          </p:nvSpPr>
          <p:spPr>
            <a:xfrm>
              <a:off x="7910709" y="5368115"/>
              <a:ext cx="720080" cy="426111"/>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Tree>
    <p:extLst>
      <p:ext uri="{BB962C8B-B14F-4D97-AF65-F5344CB8AC3E}">
        <p14:creationId xmlns:p14="http://schemas.microsoft.com/office/powerpoint/2010/main" val="2896509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041EA15-9340-431F-A00D-51B2D64CBE31}"/>
              </a:ext>
            </a:extLst>
          </p:cNvPr>
          <p:cNvSpPr>
            <a:spLocks noGrp="1"/>
          </p:cNvSpPr>
          <p:nvPr>
            <p:ph idx="1"/>
          </p:nvPr>
        </p:nvSpPr>
        <p:spPr>
          <a:xfrm>
            <a:off x="838200" y="4119634"/>
            <a:ext cx="10515600" cy="2261693"/>
          </a:xfrm>
        </p:spPr>
        <p:txBody>
          <a:bodyPr/>
          <a:lstStyle/>
          <a:p>
            <a:r>
              <a:rPr lang="en-AU" dirty="0"/>
              <a:t>Laser – manual </a:t>
            </a:r>
            <a:r>
              <a:rPr lang="en-AU" dirty="0" err="1"/>
              <a:t>rastering</a:t>
            </a:r>
            <a:endParaRPr lang="en-AU" dirty="0"/>
          </a:p>
          <a:p>
            <a:r>
              <a:rPr lang="en-AU" dirty="0" err="1"/>
              <a:t>Polilight</a:t>
            </a:r>
            <a:r>
              <a:rPr lang="en-AU" dirty="0"/>
              <a:t> Flare – lower intensity</a:t>
            </a:r>
          </a:p>
          <a:p>
            <a:r>
              <a:rPr lang="en-AU" dirty="0"/>
              <a:t>NPs not strongly interacting with mark</a:t>
            </a:r>
          </a:p>
          <a:p>
            <a:pPr lvl="1"/>
            <a:r>
              <a:rPr lang="en-AU" sz="2600" dirty="0"/>
              <a:t>Improve shell formation</a:t>
            </a:r>
          </a:p>
        </p:txBody>
      </p:sp>
      <p:sp>
        <p:nvSpPr>
          <p:cNvPr id="2" name="Title 1">
            <a:extLst>
              <a:ext uri="{FF2B5EF4-FFF2-40B4-BE49-F238E27FC236}">
                <a16:creationId xmlns:a16="http://schemas.microsoft.com/office/drawing/2014/main" id="{23E0DEB0-0D16-4D2A-8C0F-52DE9DF93007}"/>
              </a:ext>
            </a:extLst>
          </p:cNvPr>
          <p:cNvSpPr>
            <a:spLocks noGrp="1"/>
          </p:cNvSpPr>
          <p:nvPr>
            <p:ph type="title"/>
          </p:nvPr>
        </p:nvSpPr>
        <p:spPr/>
        <p:txBody>
          <a:bodyPr/>
          <a:lstStyle/>
          <a:p>
            <a:r>
              <a:rPr lang="en-AU" dirty="0"/>
              <a:t>Fingermark detection with UCNP@SiO</a:t>
            </a:r>
            <a:r>
              <a:rPr lang="en-AU" baseline="-25000" dirty="0"/>
              <a:t>2</a:t>
            </a:r>
          </a:p>
        </p:txBody>
      </p:sp>
      <p:sp>
        <p:nvSpPr>
          <p:cNvPr id="10" name="Rectangle: Rounded Corners 9">
            <a:extLst>
              <a:ext uri="{FF2B5EF4-FFF2-40B4-BE49-F238E27FC236}">
                <a16:creationId xmlns:a16="http://schemas.microsoft.com/office/drawing/2014/main" id="{DB9E5E18-7CEC-4069-9DE3-1D8E3BAD801B}"/>
              </a:ext>
            </a:extLst>
          </p:cNvPr>
          <p:cNvSpPr/>
          <p:nvPr/>
        </p:nvSpPr>
        <p:spPr>
          <a:xfrm>
            <a:off x="2378524" y="1920039"/>
            <a:ext cx="1368152" cy="1723156"/>
          </a:xfrm>
          <a:prstGeom prst="roundRect">
            <a:avLst/>
          </a:prstGeom>
          <a:ln w="28575">
            <a:solidFill>
              <a:srgbClr val="FF7F50"/>
            </a:solidFill>
          </a:ln>
        </p:spPr>
        <p:style>
          <a:lnRef idx="2">
            <a:schemeClr val="accent2"/>
          </a:lnRef>
          <a:fillRef idx="1">
            <a:schemeClr val="lt1"/>
          </a:fillRef>
          <a:effectRef idx="0">
            <a:schemeClr val="accent2"/>
          </a:effectRef>
          <a:fontRef idx="minor">
            <a:schemeClr val="dk1"/>
          </a:fontRef>
        </p:style>
        <p:txBody>
          <a:bodyPr rtlCol="0" anchor="b"/>
          <a:lstStyle/>
          <a:p>
            <a:pPr algn="ctr"/>
            <a:r>
              <a:rPr lang="en-AU" sz="2800" dirty="0">
                <a:latin typeface="Arial" panose="020B0604020202020204" pitchFamily="34" charset="0"/>
                <a:cs typeface="Arial" panose="020B0604020202020204" pitchFamily="34" charset="0"/>
              </a:rPr>
              <a:t>1</a:t>
            </a:r>
          </a:p>
          <a:p>
            <a:pPr algn="ctr"/>
            <a:r>
              <a:rPr lang="en-AU" sz="2000" dirty="0">
                <a:latin typeface="Arial" panose="020B0604020202020204" pitchFamily="34" charset="0"/>
                <a:cs typeface="Arial" panose="020B0604020202020204" pitchFamily="34" charset="0"/>
              </a:rPr>
              <a:t>Donor</a:t>
            </a:r>
          </a:p>
        </p:txBody>
      </p:sp>
      <p:sp>
        <p:nvSpPr>
          <p:cNvPr id="11" name="Rectangle: Rounded Corners 10">
            <a:extLst>
              <a:ext uri="{FF2B5EF4-FFF2-40B4-BE49-F238E27FC236}">
                <a16:creationId xmlns:a16="http://schemas.microsoft.com/office/drawing/2014/main" id="{F82A7832-44E6-479A-A758-A1845095AB21}"/>
              </a:ext>
            </a:extLst>
          </p:cNvPr>
          <p:cNvSpPr/>
          <p:nvPr/>
        </p:nvSpPr>
        <p:spPr>
          <a:xfrm>
            <a:off x="5735960" y="1921868"/>
            <a:ext cx="1368152" cy="1723156"/>
          </a:xfrm>
          <a:prstGeom prst="roundRect">
            <a:avLst/>
          </a:prstGeom>
          <a:ln w="28575">
            <a:solidFill>
              <a:srgbClr val="FF7F50"/>
            </a:solidFill>
          </a:ln>
        </p:spPr>
        <p:style>
          <a:lnRef idx="2">
            <a:schemeClr val="accent2"/>
          </a:lnRef>
          <a:fillRef idx="1">
            <a:schemeClr val="lt1"/>
          </a:fillRef>
          <a:effectRef idx="0">
            <a:schemeClr val="accent2"/>
          </a:effectRef>
          <a:fontRef idx="minor">
            <a:schemeClr val="dk1"/>
          </a:fontRef>
        </p:style>
        <p:txBody>
          <a:bodyPr rtlCol="0" anchor="b"/>
          <a:lstStyle/>
          <a:p>
            <a:pPr algn="ctr"/>
            <a:r>
              <a:rPr lang="en-AU" sz="2000" dirty="0">
                <a:latin typeface="Arial" panose="020B0604020202020204" pitchFamily="34" charset="0"/>
                <a:cs typeface="Arial" panose="020B0604020202020204" pitchFamily="34" charset="0"/>
              </a:rPr>
              <a:t>Fresh</a:t>
            </a:r>
          </a:p>
        </p:txBody>
      </p:sp>
      <p:sp>
        <p:nvSpPr>
          <p:cNvPr id="13" name="Rectangle: Rounded Corners 12">
            <a:extLst>
              <a:ext uri="{FF2B5EF4-FFF2-40B4-BE49-F238E27FC236}">
                <a16:creationId xmlns:a16="http://schemas.microsoft.com/office/drawing/2014/main" id="{A8615F75-FA35-46FF-A5AE-9E4690008F03}"/>
              </a:ext>
            </a:extLst>
          </p:cNvPr>
          <p:cNvSpPr/>
          <p:nvPr/>
        </p:nvSpPr>
        <p:spPr>
          <a:xfrm>
            <a:off x="3935764" y="1921868"/>
            <a:ext cx="1578162" cy="1723156"/>
          </a:xfrm>
          <a:prstGeom prst="roundRect">
            <a:avLst/>
          </a:prstGeom>
          <a:ln w="28575">
            <a:solidFill>
              <a:srgbClr val="FF7F50"/>
            </a:solidFill>
          </a:ln>
        </p:spPr>
        <p:style>
          <a:lnRef idx="2">
            <a:schemeClr val="accent2"/>
          </a:lnRef>
          <a:fillRef idx="1">
            <a:schemeClr val="lt1"/>
          </a:fillRef>
          <a:effectRef idx="0">
            <a:schemeClr val="accent2"/>
          </a:effectRef>
          <a:fontRef idx="minor">
            <a:schemeClr val="dk1"/>
          </a:fontRef>
        </p:style>
        <p:txBody>
          <a:bodyPr rtlCol="0" anchor="b"/>
          <a:lstStyle/>
          <a:p>
            <a:pPr algn="ctr"/>
            <a:r>
              <a:rPr lang="en-AU" sz="2800" dirty="0">
                <a:latin typeface="Arial" panose="020B0604020202020204" pitchFamily="34" charset="0"/>
                <a:cs typeface="Arial" panose="020B0604020202020204" pitchFamily="34" charset="0"/>
              </a:rPr>
              <a:t>1</a:t>
            </a:r>
          </a:p>
          <a:p>
            <a:pPr algn="ctr"/>
            <a:r>
              <a:rPr lang="en-AU" sz="2000" dirty="0">
                <a:latin typeface="Arial" panose="020B0604020202020204" pitchFamily="34" charset="0"/>
                <a:cs typeface="Arial" panose="020B0604020202020204" pitchFamily="34" charset="0"/>
              </a:rPr>
              <a:t>Substrate</a:t>
            </a:r>
          </a:p>
        </p:txBody>
      </p:sp>
      <p:sp>
        <p:nvSpPr>
          <p:cNvPr id="15" name="Rectangle: Rounded Corners 14">
            <a:extLst>
              <a:ext uri="{FF2B5EF4-FFF2-40B4-BE49-F238E27FC236}">
                <a16:creationId xmlns:a16="http://schemas.microsoft.com/office/drawing/2014/main" id="{22A6CF1C-F987-4F63-A955-4383C271A1F4}"/>
              </a:ext>
            </a:extLst>
          </p:cNvPr>
          <p:cNvSpPr/>
          <p:nvPr/>
        </p:nvSpPr>
        <p:spPr>
          <a:xfrm>
            <a:off x="7326146" y="1920039"/>
            <a:ext cx="1545164" cy="1723156"/>
          </a:xfrm>
          <a:prstGeom prst="roundRect">
            <a:avLst/>
          </a:prstGeom>
          <a:ln w="28575">
            <a:solidFill>
              <a:srgbClr val="FF7F50"/>
            </a:solidFill>
          </a:ln>
        </p:spPr>
        <p:style>
          <a:lnRef idx="2">
            <a:schemeClr val="accent2"/>
          </a:lnRef>
          <a:fillRef idx="1">
            <a:schemeClr val="lt1"/>
          </a:fillRef>
          <a:effectRef idx="0">
            <a:schemeClr val="accent2"/>
          </a:effectRef>
          <a:fontRef idx="minor">
            <a:schemeClr val="dk1"/>
          </a:fontRef>
        </p:style>
        <p:txBody>
          <a:bodyPr rtlCol="0" anchor="b"/>
          <a:lstStyle/>
          <a:p>
            <a:pPr algn="ctr"/>
            <a:r>
              <a:rPr lang="en-AU" sz="2800" dirty="0">
                <a:latin typeface="Arial" panose="020B0604020202020204" pitchFamily="34" charset="0"/>
                <a:cs typeface="Arial" panose="020B0604020202020204" pitchFamily="34" charset="0"/>
              </a:rPr>
              <a:t>2</a:t>
            </a:r>
          </a:p>
          <a:p>
            <a:pPr algn="ctr"/>
            <a:r>
              <a:rPr lang="en-AU" sz="2000" dirty="0">
                <a:latin typeface="Arial" panose="020B0604020202020204" pitchFamily="34" charset="0"/>
                <a:cs typeface="Arial" panose="020B0604020202020204" pitchFamily="34" charset="0"/>
              </a:rPr>
              <a:t>Old | New</a:t>
            </a:r>
            <a:endParaRPr lang="en-AU" sz="1600" dirty="0">
              <a:latin typeface="Arial" panose="020B0604020202020204" pitchFamily="34" charset="0"/>
              <a:cs typeface="Arial" panose="020B0604020202020204" pitchFamily="34" charset="0"/>
            </a:endParaRPr>
          </a:p>
        </p:txBody>
      </p:sp>
      <p:pic>
        <p:nvPicPr>
          <p:cNvPr id="16" name="Picture 15">
            <a:extLst>
              <a:ext uri="{FF2B5EF4-FFF2-40B4-BE49-F238E27FC236}">
                <a16:creationId xmlns:a16="http://schemas.microsoft.com/office/drawing/2014/main" id="{234364C6-12E3-4D5F-881E-AFB13598035F}"/>
              </a:ext>
            </a:extLst>
          </p:cNvPr>
          <p:cNvPicPr>
            <a:picLocks noChangeAspect="1"/>
          </p:cNvPicPr>
          <p:nvPr/>
        </p:nvPicPr>
        <p:blipFill>
          <a:blip r:embed="rId3" cstate="email">
            <a:duotone>
              <a:prstClr val="black"/>
              <a:srgbClr val="00FF00">
                <a:tint val="45000"/>
                <a:satMod val="400000"/>
              </a:srgbClr>
            </a:duotone>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a:ext>
            </a:extLst>
          </a:blip>
          <a:stretch>
            <a:fillRect/>
          </a:stretch>
        </p:blipFill>
        <p:spPr>
          <a:xfrm>
            <a:off x="7567172" y="2061617"/>
            <a:ext cx="1063111" cy="720000"/>
          </a:xfrm>
          <a:prstGeom prst="rect">
            <a:avLst/>
          </a:prstGeom>
        </p:spPr>
      </p:pic>
      <p:sp>
        <p:nvSpPr>
          <p:cNvPr id="17" name="Rectangle: Rounded Corners 16">
            <a:extLst>
              <a:ext uri="{FF2B5EF4-FFF2-40B4-BE49-F238E27FC236}">
                <a16:creationId xmlns:a16="http://schemas.microsoft.com/office/drawing/2014/main" id="{0A6DD4F6-5FA6-4117-89A0-B6BEBF5AF6A4}"/>
              </a:ext>
            </a:extLst>
          </p:cNvPr>
          <p:cNvSpPr/>
          <p:nvPr/>
        </p:nvSpPr>
        <p:spPr>
          <a:xfrm>
            <a:off x="9093344" y="1920039"/>
            <a:ext cx="1545164" cy="1723156"/>
          </a:xfrm>
          <a:prstGeom prst="roundRect">
            <a:avLst/>
          </a:prstGeom>
          <a:ln w="28575">
            <a:solidFill>
              <a:srgbClr val="FF7F50"/>
            </a:solidFill>
          </a:ln>
        </p:spPr>
        <p:style>
          <a:lnRef idx="2">
            <a:schemeClr val="accent2"/>
          </a:lnRef>
          <a:fillRef idx="1">
            <a:schemeClr val="lt1"/>
          </a:fillRef>
          <a:effectRef idx="0">
            <a:schemeClr val="accent2"/>
          </a:effectRef>
          <a:fontRef idx="minor">
            <a:schemeClr val="dk1"/>
          </a:fontRef>
        </p:style>
        <p:txBody>
          <a:bodyPr rtlCol="0" anchor="b"/>
          <a:lstStyle/>
          <a:p>
            <a:pPr algn="ctr"/>
            <a:r>
              <a:rPr lang="en-AU" sz="2800" dirty="0">
                <a:latin typeface="Arial" panose="020B0604020202020204" pitchFamily="34" charset="0"/>
                <a:cs typeface="Arial" panose="020B0604020202020204" pitchFamily="34" charset="0"/>
              </a:rPr>
              <a:t>2</a:t>
            </a:r>
          </a:p>
          <a:p>
            <a:pPr algn="ctr"/>
            <a:r>
              <a:rPr lang="en-AU" sz="2000" dirty="0">
                <a:latin typeface="Arial" panose="020B0604020202020204" pitchFamily="34" charset="0"/>
                <a:cs typeface="Arial" panose="020B0604020202020204" pitchFamily="34" charset="0"/>
              </a:rPr>
              <a:t>980 nm</a:t>
            </a:r>
          </a:p>
        </p:txBody>
      </p:sp>
      <p:pic>
        <p:nvPicPr>
          <p:cNvPr id="18" name="Picture 17">
            <a:extLst>
              <a:ext uri="{FF2B5EF4-FFF2-40B4-BE49-F238E27FC236}">
                <a16:creationId xmlns:a16="http://schemas.microsoft.com/office/drawing/2014/main" id="{002B2650-38DF-4B3F-A6BC-E3471D9D6C56}"/>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1" t="27099" r="407" b="13637"/>
          <a:stretch/>
        </p:blipFill>
        <p:spPr>
          <a:xfrm>
            <a:off x="9438426" y="2061617"/>
            <a:ext cx="855000" cy="720000"/>
          </a:xfrm>
          <a:prstGeom prst="rect">
            <a:avLst/>
          </a:prstGeom>
        </p:spPr>
      </p:pic>
      <p:pic>
        <p:nvPicPr>
          <p:cNvPr id="19" name="Picture 18">
            <a:extLst>
              <a:ext uri="{FF2B5EF4-FFF2-40B4-BE49-F238E27FC236}">
                <a16:creationId xmlns:a16="http://schemas.microsoft.com/office/drawing/2014/main" id="{5326F632-21BB-4C0C-81E8-0485FD39A4E4}"/>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rot="16200000">
            <a:off x="7554810" y="4369792"/>
            <a:ext cx="2150946" cy="1574800"/>
          </a:xfrm>
          <a:prstGeom prst="rect">
            <a:avLst/>
          </a:prstGeom>
        </p:spPr>
      </p:pic>
      <p:pic>
        <p:nvPicPr>
          <p:cNvPr id="20" name="Picture 19">
            <a:extLst>
              <a:ext uri="{FF2B5EF4-FFF2-40B4-BE49-F238E27FC236}">
                <a16:creationId xmlns:a16="http://schemas.microsoft.com/office/drawing/2014/main" id="{ADB81077-3207-4522-9A53-D17EFC174ACD}"/>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rot="5400000">
            <a:off x="9310267" y="4364031"/>
            <a:ext cx="2150947" cy="1586324"/>
          </a:xfrm>
          <a:prstGeom prst="rect">
            <a:avLst/>
          </a:prstGeom>
        </p:spPr>
      </p:pic>
      <p:sp>
        <p:nvSpPr>
          <p:cNvPr id="21" name="TextBox 20">
            <a:extLst>
              <a:ext uri="{FF2B5EF4-FFF2-40B4-BE49-F238E27FC236}">
                <a16:creationId xmlns:a16="http://schemas.microsoft.com/office/drawing/2014/main" id="{34A08054-70B6-46CC-9323-E3911CD83105}"/>
              </a:ext>
            </a:extLst>
          </p:cNvPr>
          <p:cNvSpPr txBox="1"/>
          <p:nvPr/>
        </p:nvSpPr>
        <p:spPr>
          <a:xfrm>
            <a:off x="8057049" y="6228020"/>
            <a:ext cx="1146468" cy="369332"/>
          </a:xfrm>
          <a:prstGeom prst="rect">
            <a:avLst/>
          </a:prstGeom>
          <a:noFill/>
        </p:spPr>
        <p:txBody>
          <a:bodyPr wrap="none" rtlCol="0">
            <a:spAutoFit/>
          </a:bodyPr>
          <a:lstStyle/>
          <a:p>
            <a:r>
              <a:rPr lang="en-AU" dirty="0" err="1">
                <a:latin typeface="Arial" panose="020B0604020202020204" pitchFamily="34" charset="0"/>
                <a:cs typeface="Arial" panose="020B0604020202020204" pitchFamily="34" charset="0"/>
              </a:rPr>
              <a:t>Flarecam</a:t>
            </a:r>
            <a:endParaRPr lang="en-AU"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D9AC184C-7DC0-4A49-81D1-E1C7AE949697}"/>
              </a:ext>
            </a:extLst>
          </p:cNvPr>
          <p:cNvSpPr txBox="1"/>
          <p:nvPr/>
        </p:nvSpPr>
        <p:spPr>
          <a:xfrm>
            <a:off x="10004866" y="6228020"/>
            <a:ext cx="761747" cy="369332"/>
          </a:xfrm>
          <a:prstGeom prst="rect">
            <a:avLst/>
          </a:prstGeom>
          <a:noFill/>
        </p:spPr>
        <p:txBody>
          <a:bodyPr wrap="none" rtlCol="0">
            <a:spAutoFit/>
          </a:bodyPr>
          <a:lstStyle/>
          <a:p>
            <a:r>
              <a:rPr lang="en-AU" dirty="0">
                <a:latin typeface="Arial" panose="020B0604020202020204" pitchFamily="34" charset="0"/>
                <a:cs typeface="Arial" panose="020B0604020202020204" pitchFamily="34" charset="0"/>
              </a:rPr>
              <a:t>Laser</a:t>
            </a:r>
          </a:p>
        </p:txBody>
      </p:sp>
      <p:pic>
        <p:nvPicPr>
          <p:cNvPr id="5" name="Graphic 4" descr="User">
            <a:extLst>
              <a:ext uri="{FF2B5EF4-FFF2-40B4-BE49-F238E27FC236}">
                <a16:creationId xmlns:a16="http://schemas.microsoft.com/office/drawing/2014/main" id="{DFDA421B-F335-4AEE-BDB1-425D80E3BFD9}"/>
              </a:ext>
            </a:extLst>
          </p:cNvPr>
          <p:cNvPicPr>
            <a:picLocks noChangeAspect="1"/>
          </p:cNvPicPr>
          <p:nvPr/>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2702600" y="2061617"/>
            <a:ext cx="720000" cy="720000"/>
          </a:xfrm>
          <a:prstGeom prst="rect">
            <a:avLst/>
          </a:prstGeom>
        </p:spPr>
      </p:pic>
      <p:pic>
        <p:nvPicPr>
          <p:cNvPr id="6146" name="Picture 2" descr="Related image">
            <a:extLst>
              <a:ext uri="{FF2B5EF4-FFF2-40B4-BE49-F238E27FC236}">
                <a16:creationId xmlns:a16="http://schemas.microsoft.com/office/drawing/2014/main" id="{1C178AD3-DD6E-48A1-8FF7-9A31F5C079F7}"/>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4234172" y="2061617"/>
            <a:ext cx="981346" cy="720000"/>
          </a:xfrm>
          <a:prstGeom prst="rect">
            <a:avLst/>
          </a:prstGeom>
          <a:noFill/>
          <a:extLst>
            <a:ext uri="{909E8E84-426E-40DD-AFC4-6F175D3DCCD1}">
              <a14:hiddenFill xmlns:a14="http://schemas.microsoft.com/office/drawing/2010/main">
                <a:solidFill>
                  <a:srgbClr val="FFFFFF"/>
                </a:solidFill>
              </a14:hiddenFill>
            </a:ext>
          </a:extLst>
        </p:spPr>
      </p:pic>
      <p:pic>
        <p:nvPicPr>
          <p:cNvPr id="23" name="Graphic 22" descr="Clock">
            <a:extLst>
              <a:ext uri="{FF2B5EF4-FFF2-40B4-BE49-F238E27FC236}">
                <a16:creationId xmlns:a16="http://schemas.microsoft.com/office/drawing/2014/main" id="{077F8530-0B3D-4EF1-9750-24B384764143}"/>
              </a:ext>
            </a:extLst>
          </p:cNvPr>
          <p:cNvPicPr>
            <a:picLocks noChangeAspect="1"/>
          </p:cNvPicPr>
          <p:nvPr/>
        </p:nvPicPr>
        <p:blipFill>
          <a:blip r:embed="rId11" cstate="email">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6058977" y="2061617"/>
            <a:ext cx="720000" cy="720000"/>
          </a:xfrm>
          <a:prstGeom prst="rect">
            <a:avLst/>
          </a:prstGeom>
        </p:spPr>
      </p:pic>
    </p:spTree>
    <p:extLst>
      <p:ext uri="{BB962C8B-B14F-4D97-AF65-F5344CB8AC3E}">
        <p14:creationId xmlns:p14="http://schemas.microsoft.com/office/powerpoint/2010/main" val="10226199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6AA7C-A5A4-48B0-9967-8DB8DBD97193}"/>
              </a:ext>
            </a:extLst>
          </p:cNvPr>
          <p:cNvSpPr>
            <a:spLocks noGrp="1"/>
          </p:cNvSpPr>
          <p:nvPr>
            <p:ph type="title"/>
          </p:nvPr>
        </p:nvSpPr>
        <p:spPr/>
        <p:txBody>
          <a:bodyPr/>
          <a:lstStyle/>
          <a:p>
            <a:r>
              <a:rPr lang="en-AU" dirty="0"/>
              <a:t>Conclusions</a:t>
            </a:r>
          </a:p>
        </p:txBody>
      </p:sp>
      <p:sp>
        <p:nvSpPr>
          <p:cNvPr id="3" name="Text Placeholder 2">
            <a:extLst>
              <a:ext uri="{FF2B5EF4-FFF2-40B4-BE49-F238E27FC236}">
                <a16:creationId xmlns:a16="http://schemas.microsoft.com/office/drawing/2014/main" id="{ADC41E02-6197-4F92-B0C3-500E6D7BA35C}"/>
              </a:ext>
            </a:extLst>
          </p:cNvPr>
          <p:cNvSpPr>
            <a:spLocks noGrp="1"/>
          </p:cNvSpPr>
          <p:nvPr>
            <p:ph type="body" idx="1"/>
          </p:nvPr>
        </p:nvSpPr>
        <p:spPr/>
        <p:txBody>
          <a:bodyPr/>
          <a:lstStyle/>
          <a:p>
            <a:endParaRPr lang="en-AU"/>
          </a:p>
        </p:txBody>
      </p:sp>
    </p:spTree>
    <p:extLst>
      <p:ext uri="{BB962C8B-B14F-4D97-AF65-F5344CB8AC3E}">
        <p14:creationId xmlns:p14="http://schemas.microsoft.com/office/powerpoint/2010/main" val="15402536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0BA99279-8834-4950-BDBB-4E1BE771D0CE}"/>
              </a:ext>
            </a:extLst>
          </p:cNvPr>
          <p:cNvSpPr>
            <a:spLocks noGrp="1"/>
          </p:cNvSpPr>
          <p:nvPr>
            <p:ph idx="1"/>
          </p:nvPr>
        </p:nvSpPr>
        <p:spPr/>
        <p:txBody>
          <a:bodyPr anchor="ctr"/>
          <a:lstStyle/>
          <a:p>
            <a:pPr>
              <a:spcAft>
                <a:spcPts val="600"/>
              </a:spcAft>
            </a:pPr>
            <a:r>
              <a:rPr lang="en-AU" dirty="0"/>
              <a:t>Optimised reagent &amp; application more efficient and cost effective</a:t>
            </a:r>
          </a:p>
          <a:p>
            <a:r>
              <a:rPr lang="en-AU" dirty="0"/>
              <a:t>Silicon oxide nanoparticles less donor dependent</a:t>
            </a:r>
          </a:p>
          <a:p>
            <a:pPr lvl="1">
              <a:spcAft>
                <a:spcPts val="600"/>
              </a:spcAft>
            </a:pPr>
            <a:r>
              <a:rPr lang="en-AU" sz="2600" dirty="0"/>
              <a:t>Still issues with background staining on glass and ceramic</a:t>
            </a:r>
          </a:p>
          <a:p>
            <a:pPr>
              <a:spcAft>
                <a:spcPts val="600"/>
              </a:spcAft>
            </a:pPr>
            <a:r>
              <a:rPr lang="en-AU" dirty="0">
                <a:solidFill>
                  <a:srgbClr val="FF0000"/>
                </a:solidFill>
              </a:rPr>
              <a:t>[conclusion on comparison study]</a:t>
            </a:r>
          </a:p>
          <a:p>
            <a:r>
              <a:rPr lang="en-AU" dirty="0"/>
              <a:t>Upscaled synthesis of highly luminescent UCNPs</a:t>
            </a:r>
          </a:p>
          <a:p>
            <a:pPr lvl="1"/>
            <a:r>
              <a:rPr lang="en-AU" sz="2600" dirty="0"/>
              <a:t>Promising with improvements to silicon oxide encapsulation</a:t>
            </a:r>
          </a:p>
        </p:txBody>
      </p:sp>
      <p:sp>
        <p:nvSpPr>
          <p:cNvPr id="4" name="Title 3">
            <a:extLst>
              <a:ext uri="{FF2B5EF4-FFF2-40B4-BE49-F238E27FC236}">
                <a16:creationId xmlns:a16="http://schemas.microsoft.com/office/drawing/2014/main" id="{0CC7D08C-AF6E-4F76-8F21-15FC649486C2}"/>
              </a:ext>
            </a:extLst>
          </p:cNvPr>
          <p:cNvSpPr>
            <a:spLocks noGrp="1"/>
          </p:cNvSpPr>
          <p:nvPr>
            <p:ph type="title"/>
          </p:nvPr>
        </p:nvSpPr>
        <p:spPr/>
        <p:txBody>
          <a:bodyPr/>
          <a:lstStyle/>
          <a:p>
            <a:r>
              <a:rPr lang="en-AU" dirty="0"/>
              <a:t>Conclusions</a:t>
            </a:r>
          </a:p>
        </p:txBody>
      </p:sp>
    </p:spTree>
    <p:extLst>
      <p:ext uri="{BB962C8B-B14F-4D97-AF65-F5344CB8AC3E}">
        <p14:creationId xmlns:p14="http://schemas.microsoft.com/office/powerpoint/2010/main" val="17561840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idx="1"/>
          </p:nvPr>
        </p:nvSpPr>
        <p:spPr/>
        <p:txBody>
          <a:bodyPr>
            <a:normAutofit fontScale="92500" lnSpcReduction="20000"/>
          </a:bodyPr>
          <a:lstStyle/>
          <a:p>
            <a:r>
              <a:rPr lang="en-AU" altLang="en-US" dirty="0"/>
              <a:t>Industry and academic partners</a:t>
            </a:r>
          </a:p>
          <a:p>
            <a:endParaRPr lang="en-AU" altLang="en-US" dirty="0"/>
          </a:p>
          <a:p>
            <a:endParaRPr lang="en-AU" altLang="en-US" dirty="0"/>
          </a:p>
          <a:p>
            <a:endParaRPr lang="en-AU" altLang="en-US" dirty="0"/>
          </a:p>
          <a:p>
            <a:endParaRPr lang="en-AU" altLang="en-US" dirty="0"/>
          </a:p>
          <a:p>
            <a:endParaRPr lang="en-AU" altLang="en-US" dirty="0"/>
          </a:p>
          <a:p>
            <a:endParaRPr lang="en-AU" altLang="en-US" dirty="0"/>
          </a:p>
          <a:p>
            <a:endParaRPr lang="en-AU" altLang="en-US" dirty="0"/>
          </a:p>
          <a:p>
            <a:r>
              <a:rPr lang="en-AU" altLang="en-US" dirty="0"/>
              <a:t>The </a:t>
            </a:r>
            <a:r>
              <a:rPr lang="en-AU" altLang="en-US" dirty="0" err="1"/>
              <a:t>fingermark</a:t>
            </a:r>
            <a:r>
              <a:rPr lang="en-AU" altLang="en-US" dirty="0"/>
              <a:t> donors</a:t>
            </a:r>
          </a:p>
          <a:p>
            <a:r>
              <a:rPr lang="en-AU" altLang="en-US" dirty="0"/>
              <a:t>The CFS Fingerprint Team</a:t>
            </a:r>
          </a:p>
          <a:p>
            <a:endParaRPr lang="en-US" altLang="en-US" dirty="0"/>
          </a:p>
        </p:txBody>
      </p:sp>
      <p:sp>
        <p:nvSpPr>
          <p:cNvPr id="33793" name="Rectangle 2"/>
          <p:cNvSpPr>
            <a:spLocks noGrp="1" noChangeArrowheads="1"/>
          </p:cNvSpPr>
          <p:nvPr>
            <p:ph type="title"/>
          </p:nvPr>
        </p:nvSpPr>
        <p:spPr/>
        <p:txBody>
          <a:bodyPr/>
          <a:lstStyle/>
          <a:p>
            <a:r>
              <a:rPr lang="en-US" altLang="en-US" dirty="0"/>
              <a:t>Acknowledgments</a:t>
            </a:r>
          </a:p>
        </p:txBody>
      </p:sp>
      <p:grpSp>
        <p:nvGrpSpPr>
          <p:cNvPr id="5" name="Group 4">
            <a:extLst>
              <a:ext uri="{FF2B5EF4-FFF2-40B4-BE49-F238E27FC236}">
                <a16:creationId xmlns:a16="http://schemas.microsoft.com/office/drawing/2014/main" id="{52E2C08E-84D5-43BB-AA35-D8D9C9830DAA}"/>
              </a:ext>
            </a:extLst>
          </p:cNvPr>
          <p:cNvGrpSpPr/>
          <p:nvPr/>
        </p:nvGrpSpPr>
        <p:grpSpPr>
          <a:xfrm>
            <a:off x="1501637" y="2460962"/>
            <a:ext cx="4027474" cy="1489574"/>
            <a:chOff x="431800" y="2708920"/>
            <a:chExt cx="4027474" cy="1489574"/>
          </a:xfrm>
        </p:grpSpPr>
        <p:sp>
          <p:nvSpPr>
            <p:cNvPr id="6" name="TextBox 5">
              <a:extLst>
                <a:ext uri="{FF2B5EF4-FFF2-40B4-BE49-F238E27FC236}">
                  <a16:creationId xmlns:a16="http://schemas.microsoft.com/office/drawing/2014/main" id="{EAEADAC1-2720-4143-AEC0-33E5EBDB64A2}"/>
                </a:ext>
              </a:extLst>
            </p:cNvPr>
            <p:cNvSpPr txBox="1"/>
            <p:nvPr/>
          </p:nvSpPr>
          <p:spPr>
            <a:xfrm>
              <a:off x="431800" y="3798384"/>
              <a:ext cx="4027474" cy="400110"/>
            </a:xfrm>
            <a:prstGeom prst="rect">
              <a:avLst/>
            </a:prstGeom>
            <a:noFill/>
            <a:ln w="12700">
              <a:solidFill>
                <a:schemeClr val="bg1"/>
              </a:solidFill>
            </a:ln>
          </p:spPr>
          <p:txBody>
            <a:bodyPr wrap="square" rtlCol="0">
              <a:spAutoFit/>
            </a:bodyPr>
            <a:lstStyle/>
            <a:p>
              <a:pPr algn="ctr"/>
              <a:r>
                <a:rPr lang="en-AU" sz="2000" b="1" dirty="0">
                  <a:solidFill>
                    <a:schemeClr val="bg1"/>
                  </a:solidFill>
                </a:rPr>
                <a:t>Linkage Project 2017-2019</a:t>
              </a:r>
            </a:p>
          </p:txBody>
        </p:sp>
        <p:pic>
          <p:nvPicPr>
            <p:cNvPr id="7" name="Picture 6">
              <a:extLst>
                <a:ext uri="{FF2B5EF4-FFF2-40B4-BE49-F238E27FC236}">
                  <a16:creationId xmlns:a16="http://schemas.microsoft.com/office/drawing/2014/main" id="{6E97C667-7E07-404C-876D-0DECADBC1AF1}"/>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31800" y="2708920"/>
              <a:ext cx="4027474" cy="1092856"/>
            </a:xfrm>
            <a:prstGeom prst="rect">
              <a:avLst/>
            </a:prstGeom>
            <a:noFill/>
            <a:ln w="9525">
              <a:solidFill>
                <a:schemeClr val="bg1"/>
              </a:solidFill>
              <a:miter lim="800000"/>
              <a:headEnd/>
              <a:tailEnd/>
            </a:ln>
            <a:extLst>
              <a:ext uri="{909E8E84-426E-40DD-AFC4-6F175D3DCCD1}">
                <a14:hiddenFill xmlns:a14="http://schemas.microsoft.com/office/drawing/2010/main">
                  <a:solidFill>
                    <a:schemeClr val="accent1"/>
                  </a:solidFill>
                </a14:hiddenFill>
              </a:ext>
            </a:extLst>
          </p:spPr>
        </p:pic>
      </p:grpSp>
      <p:pic>
        <p:nvPicPr>
          <p:cNvPr id="8" name="Picture 2">
            <a:extLst>
              <a:ext uri="{FF2B5EF4-FFF2-40B4-BE49-F238E27FC236}">
                <a16:creationId xmlns:a16="http://schemas.microsoft.com/office/drawing/2014/main" id="{9BEE1699-1A87-4DC1-91BB-E336A57491A1}"/>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763723" y="3652251"/>
            <a:ext cx="2723220" cy="126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a:extLst>
              <a:ext uri="{FF2B5EF4-FFF2-40B4-BE49-F238E27FC236}">
                <a16:creationId xmlns:a16="http://schemas.microsoft.com/office/drawing/2014/main" id="{39CB9470-BFE1-44E6-AA42-97475597A875}"/>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009032" y="2455140"/>
            <a:ext cx="1779999" cy="126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4">
            <a:extLst>
              <a:ext uri="{FF2B5EF4-FFF2-40B4-BE49-F238E27FC236}">
                <a16:creationId xmlns:a16="http://schemas.microsoft.com/office/drawing/2014/main" id="{1A98F1EA-6660-4BA2-9592-044DFD65C6ED}"/>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268952" y="2249641"/>
            <a:ext cx="2480625" cy="126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5">
            <a:extLst>
              <a:ext uri="{FF2B5EF4-FFF2-40B4-BE49-F238E27FC236}">
                <a16:creationId xmlns:a16="http://schemas.microsoft.com/office/drawing/2014/main" id="{71F8D8AE-E7CD-43EE-99B4-BD704B07886F}"/>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6104432" y="4005064"/>
            <a:ext cx="4199999" cy="126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1ACF6E0-8919-4FED-B9F9-DD5570F6D376}"/>
              </a:ext>
            </a:extLst>
          </p:cNvPr>
          <p:cNvSpPr txBox="1"/>
          <p:nvPr/>
        </p:nvSpPr>
        <p:spPr>
          <a:xfrm>
            <a:off x="427290" y="4980029"/>
            <a:ext cx="10861705" cy="190821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200" b="1" i="0" u="none" strike="noStrike" kern="1200" cap="none" spc="0" normalizeH="0" baseline="0" noProof="0" dirty="0">
                <a:ln>
                  <a:noFill/>
                </a:ln>
                <a:solidFill>
                  <a:prstClr val="white"/>
                </a:solidFill>
                <a:effectLst/>
                <a:uLnTx/>
                <a:uFillTx/>
                <a:latin typeface="Bahnschrift SemiLight" panose="020B0502040204020203" pitchFamily="34" charset="0"/>
                <a:ea typeface="+mn-ea"/>
                <a:cs typeface="+mn-cs"/>
              </a:rPr>
              <a:t>21-25 September 2020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200" b="1" i="0" u="none" strike="noStrike" kern="1200" cap="none" spc="0" normalizeH="0" baseline="0" noProof="0" dirty="0">
                <a:ln>
                  <a:noFill/>
                </a:ln>
                <a:solidFill>
                  <a:prstClr val="white"/>
                </a:solidFill>
                <a:effectLst/>
                <a:uLnTx/>
                <a:uFillTx/>
                <a:latin typeface="Bahnschrift SemiLight" panose="020B0502040204020203" pitchFamily="34" charset="0"/>
                <a:ea typeface="+mn-ea"/>
                <a:cs typeface="+mn-cs"/>
              </a:rPr>
              <a:t>International Convention Centre Sydney</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prstClr val="white"/>
                </a:solidFill>
                <a:effectLst/>
                <a:uLnTx/>
                <a:uFillTx/>
                <a:latin typeface="Bahnschrift SemiLight" panose="020B0502040204020203" pitchFamily="34" charset="0"/>
                <a:ea typeface="+mn-ea"/>
                <a:cs typeface="+mn-cs"/>
              </a:rPr>
              <a:t>Web: </a:t>
            </a:r>
            <a:r>
              <a:rPr kumimoji="0" lang="en-AU" sz="1800" b="1" i="0" u="none" strike="noStrike" kern="1200" cap="none" spc="0" normalizeH="0" baseline="0" noProof="0" dirty="0">
                <a:ln>
                  <a:noFill/>
                </a:ln>
                <a:solidFill>
                  <a:prstClr val="white"/>
                </a:solidFill>
                <a:effectLst/>
                <a:uLnTx/>
                <a:uFillTx/>
                <a:latin typeface="Bahnschrift SemiLight" panose="020B0502040204020203" pitchFamily="34" charset="0"/>
                <a:ea typeface="+mn-ea"/>
                <a:cs typeface="+mn-cs"/>
              </a:rPr>
              <a:t>www.iafs2020.com.au</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Bahnschrift SemiLight" panose="020B0502040204020203" pitchFamily="34" charset="0"/>
                <a:ea typeface="+mn-ea"/>
                <a:cs typeface="+mn-cs"/>
              </a:rPr>
              <a:t>Email: </a:t>
            </a:r>
            <a:r>
              <a:rPr kumimoji="0" lang="fr-FR" sz="1800" b="1" i="0" u="none" strike="noStrike" kern="1200" cap="none" spc="0" normalizeH="0" baseline="0" noProof="0" dirty="0">
                <a:ln>
                  <a:noFill/>
                </a:ln>
                <a:solidFill>
                  <a:prstClr val="white"/>
                </a:solidFill>
                <a:effectLst/>
                <a:uLnTx/>
                <a:uFillTx/>
                <a:latin typeface="Bahnschrift SemiLight" panose="020B0502040204020203" pitchFamily="34" charset="0"/>
                <a:ea typeface="+mn-ea"/>
                <a:cs typeface="+mn-cs"/>
              </a:rPr>
              <a:t>iafs2020@arinex.com.au</a:t>
            </a:r>
            <a:endParaRPr kumimoji="0" lang="en-AU" sz="1800" b="0" i="0" u="none" strike="noStrike" kern="1200" cap="none" spc="0" normalizeH="0" baseline="0" noProof="0" dirty="0">
              <a:ln>
                <a:noFill/>
              </a:ln>
              <a:solidFill>
                <a:prstClr val="white"/>
              </a:solidFill>
              <a:effectLst/>
              <a:uLnTx/>
              <a:uFillTx/>
              <a:latin typeface="Bahnschrift SemiLight" panose="020B050204020402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black">
                  <a:lumMod val="75000"/>
                  <a:lumOff val="25000"/>
                </a:prstClr>
              </a:solidFill>
              <a:effectLst/>
              <a:uLnTx/>
              <a:uFillTx/>
              <a:latin typeface="Bahnschrift SemiLight" panose="020B0502040204020203" pitchFamily="34" charset="0"/>
              <a:ea typeface="+mn-ea"/>
              <a:cs typeface="+mn-cs"/>
            </a:endParaRPr>
          </a:p>
        </p:txBody>
      </p:sp>
      <p:pic>
        <p:nvPicPr>
          <p:cNvPr id="8" name="Picture 7">
            <a:extLst>
              <a:ext uri="{FF2B5EF4-FFF2-40B4-BE49-F238E27FC236}">
                <a16:creationId xmlns:a16="http://schemas.microsoft.com/office/drawing/2014/main" id="{D81A61A8-531F-4695-8F86-1C55023AEE6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49647" y="413940"/>
            <a:ext cx="6193020" cy="2064340"/>
          </a:xfrm>
          <a:prstGeom prst="rect">
            <a:avLst/>
          </a:prstGeom>
        </p:spPr>
      </p:pic>
    </p:spTree>
    <p:extLst>
      <p:ext uri="{BB962C8B-B14F-4D97-AF65-F5344CB8AC3E}">
        <p14:creationId xmlns:p14="http://schemas.microsoft.com/office/powerpoint/2010/main" val="1291281300"/>
      </p:ext>
    </p:extLst>
  </p:cSld>
  <p:clrMapOvr>
    <a:masterClrMapping/>
  </p:clrMapOvr>
</p:sld>
</file>

<file path=ppt/theme/theme1.xml><?xml version="1.0" encoding="utf-8"?>
<a:theme xmlns:a="http://schemas.openxmlformats.org/drawingml/2006/main" name="Default Design">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UTS Brand Colours">
      <a:dk1>
        <a:srgbClr val="000000"/>
      </a:dk1>
      <a:lt1>
        <a:srgbClr val="FFFFFF"/>
      </a:lt1>
      <a:dk2>
        <a:srgbClr val="323232"/>
      </a:dk2>
      <a:lt2>
        <a:srgbClr val="E7E6E6"/>
      </a:lt2>
      <a:accent1>
        <a:srgbClr val="0F4BEB"/>
      </a:accent1>
      <a:accent2>
        <a:srgbClr val="FF2305"/>
      </a:accent2>
      <a:accent3>
        <a:srgbClr val="000000"/>
      </a:accent3>
      <a:accent4>
        <a:srgbClr val="B2B2B2"/>
      </a:accent4>
      <a:accent5>
        <a:srgbClr val="EBEBEB"/>
      </a:accent5>
      <a:accent6>
        <a:srgbClr val="FAF528"/>
      </a:accent6>
      <a:hlink>
        <a:srgbClr val="00B7E0"/>
      </a:hlink>
      <a:folHlink>
        <a:srgbClr val="00B7E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2449</TotalTime>
  <Words>1758</Words>
  <Application>Microsoft Office PowerPoint</Application>
  <PresentationFormat>Widescreen</PresentationFormat>
  <Paragraphs>332</Paragraphs>
  <Slides>26</Slides>
  <Notes>11</Notes>
  <HiddenSlides>1</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26</vt:i4>
      </vt:variant>
    </vt:vector>
  </HeadingPairs>
  <TitlesOfParts>
    <vt:vector size="35" baseType="lpstr">
      <vt:lpstr>Arial</vt:lpstr>
      <vt:lpstr>Bahnschrift SemiLight</vt:lpstr>
      <vt:lpstr>Calibri</vt:lpstr>
      <vt:lpstr>Calibri Light</vt:lpstr>
      <vt:lpstr>Times</vt:lpstr>
      <vt:lpstr>Wingdings</vt:lpstr>
      <vt:lpstr>Default Design</vt:lpstr>
      <vt:lpstr>1_Office Theme</vt:lpstr>
      <vt:lpstr>Office Theme</vt:lpstr>
      <vt:lpstr>Latest developments in latent fingermark detection using functionalised silicon oxide nanoparticles</vt:lpstr>
      <vt:lpstr>Silicon oxide nanoparticles</vt:lpstr>
      <vt:lpstr>State of play: 2017</vt:lpstr>
      <vt:lpstr>Improving interaction with fingermarks </vt:lpstr>
      <vt:lpstr>Optimisation</vt:lpstr>
      <vt:lpstr>Nanoparticle concentration</vt:lpstr>
      <vt:lpstr>Concentration of COOH on nanoparticle surface</vt:lpstr>
      <vt:lpstr>Simplify reagent application</vt:lpstr>
      <vt:lpstr>Temperature and immersion time</vt:lpstr>
      <vt:lpstr>Detection Parameters</vt:lpstr>
      <vt:lpstr>Optimisation study</vt:lpstr>
      <vt:lpstr>Overall Performance</vt:lpstr>
      <vt:lpstr>Comparison to cyanoacrylate fuming</vt:lpstr>
      <vt:lpstr>Phase 2 comparison study</vt:lpstr>
      <vt:lpstr>Comparison study</vt:lpstr>
      <vt:lpstr>Broaden optical ‘tool kit’</vt:lpstr>
      <vt:lpstr>Upconverting nanoparticles</vt:lpstr>
      <vt:lpstr>Synthesis of NaYF4:Yb,Er core</vt:lpstr>
      <vt:lpstr>SiO2 shell synthesis</vt:lpstr>
      <vt:lpstr>SiO2 shell synthesis</vt:lpstr>
      <vt:lpstr>NaYF4:Yb,Er@SiO2</vt:lpstr>
      <vt:lpstr>Fingermark detection with UCNP@SiO2</vt:lpstr>
      <vt:lpstr>Conclusions</vt:lpstr>
      <vt:lpstr>Conclusions</vt:lpstr>
      <vt:lpstr>Acknowledgments</vt:lpstr>
      <vt:lpstr>PowerPoint Presentation</vt:lpstr>
    </vt:vector>
  </TitlesOfParts>
  <Company>UTS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alison-beavis</dc:creator>
  <cp:lastModifiedBy>Xanthe Spindler</cp:lastModifiedBy>
  <cp:revision>121</cp:revision>
  <dcterms:created xsi:type="dcterms:W3CDTF">2008-06-18T07:28:13Z</dcterms:created>
  <dcterms:modified xsi:type="dcterms:W3CDTF">2019-06-21T17:11:51Z</dcterms:modified>
</cp:coreProperties>
</file>