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3" r:id="rId5"/>
    <p:sldId id="260" r:id="rId6"/>
    <p:sldId id="261" r:id="rId7"/>
    <p:sldId id="262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2491A-1196-401A-83DE-761297EFEE2B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918DB-8B8D-4F4F-AB9A-C442AC8C4E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5819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665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237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988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504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139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691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697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281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268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293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937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4D3D2-0609-4132-8835-5A8E52DA8D77}" type="datetimeFigureOut">
              <a:rPr lang="en-AU" smtClean="0"/>
              <a:t>12/01/2018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0169C-7890-49E3-A426-4BCB7D35990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396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ydrophilic" TargetMode="External"/><Relationship Id="rId2" Type="http://schemas.openxmlformats.org/officeDocument/2006/relationships/hyperlink" Target="https://en.wikipedia.org/wiki/Surfactan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en.wikipedia.org/wiki/Lipophilic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80757"/>
          </a:xfrm>
        </p:spPr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Synthesis of SiO2 NPs 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44435"/>
            <a:ext cx="9144000" cy="3807229"/>
          </a:xfrm>
        </p:spPr>
        <p:txBody>
          <a:bodyPr/>
          <a:lstStyle/>
          <a:p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398010"/>
              </p:ext>
            </p:extLst>
          </p:nvPr>
        </p:nvGraphicFramePr>
        <p:xfrm>
          <a:off x="1732742" y="2244436"/>
          <a:ext cx="8127999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7409851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523362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73221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Constituents</a:t>
                      </a:r>
                      <a:r>
                        <a:rPr lang="en-AU" baseline="0" dirty="0" smtClean="0"/>
                        <a:t> of reaction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Function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Chemicals used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67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Amphiphile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Surfactant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Triton X-100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21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Aliphatic alcohol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Co-surfactant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n-</a:t>
                      </a:r>
                      <a:r>
                        <a:rPr lang="en-AU" dirty="0" err="1" smtClean="0"/>
                        <a:t>Hexanol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2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Hydrocarbon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Oil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Cyclohexane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52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Water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00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Acid/Base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Catalyst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Ammonium</a:t>
                      </a:r>
                      <a:r>
                        <a:rPr lang="en-AU" baseline="0" dirty="0" smtClean="0"/>
                        <a:t> hydroxide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0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Si-Precursor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Si</a:t>
                      </a:r>
                      <a:r>
                        <a:rPr lang="en-AU" baseline="0" dirty="0" smtClean="0"/>
                        <a:t> source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TEOS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14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Photoluminescence agent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Dye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err="1" smtClean="0"/>
                        <a:t>RuBpy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7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Capping</a:t>
                      </a:r>
                      <a:r>
                        <a:rPr lang="en-AU" baseline="0" dirty="0" smtClean="0"/>
                        <a:t> agent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Surface functionalization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75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24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80757"/>
          </a:xfrm>
        </p:spPr>
        <p:txBody>
          <a:bodyPr>
            <a:normAutofit fontScale="90000"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Amphiphile – Surfactant – HLB 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131" y="2236122"/>
            <a:ext cx="9473738" cy="3807229"/>
          </a:xfrm>
        </p:spPr>
        <p:txBody>
          <a:bodyPr/>
          <a:lstStyle/>
          <a:p>
            <a:r>
              <a:rPr lang="en-AU" dirty="0" smtClean="0"/>
              <a:t>HLB -  </a:t>
            </a:r>
            <a:r>
              <a:rPr lang="en-AU" b="1" dirty="0" smtClean="0"/>
              <a:t>Hydrophilic-Lipophilic </a:t>
            </a:r>
            <a:r>
              <a:rPr lang="en-AU" b="1" dirty="0"/>
              <a:t>B</a:t>
            </a:r>
            <a:r>
              <a:rPr lang="en-AU" b="1" dirty="0" smtClean="0"/>
              <a:t>alance</a:t>
            </a:r>
            <a:r>
              <a:rPr lang="en-AU" dirty="0" smtClean="0"/>
              <a:t> of a </a:t>
            </a:r>
            <a:r>
              <a:rPr lang="en-AU" dirty="0" smtClean="0">
                <a:hlinkClick r:id="rId2" tooltip="Surfactant"/>
              </a:rPr>
              <a:t>surfactant</a:t>
            </a:r>
            <a:r>
              <a:rPr lang="en-AU" dirty="0" smtClean="0"/>
              <a:t> is a measure of the degree to which it is </a:t>
            </a:r>
            <a:r>
              <a:rPr lang="en-AU" dirty="0" smtClean="0">
                <a:hlinkClick r:id="rId3" tooltip="Hydrophilic"/>
              </a:rPr>
              <a:t>hydrophilic</a:t>
            </a:r>
            <a:r>
              <a:rPr lang="en-AU" dirty="0" smtClean="0"/>
              <a:t> or </a:t>
            </a:r>
            <a:r>
              <a:rPr lang="en-AU" dirty="0" smtClean="0">
                <a:hlinkClick r:id="rId4" tooltip="Lipophilic"/>
              </a:rPr>
              <a:t>lipophilic</a:t>
            </a:r>
            <a:r>
              <a:rPr lang="en-AU" dirty="0" smtClean="0"/>
              <a:t>. HLB scale ranges from 0 to 20</a:t>
            </a:r>
          </a:p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184" y="3215085"/>
            <a:ext cx="5989941" cy="267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3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1279" y="349280"/>
            <a:ext cx="9144000" cy="980757"/>
          </a:xfrm>
        </p:spPr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HLB of Emulsifiers </a:t>
            </a:r>
            <a:endParaRPr lang="en-AU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87877"/>
              </p:ext>
            </p:extLst>
          </p:nvPr>
        </p:nvGraphicFramePr>
        <p:xfrm>
          <a:off x="1854197" y="1246909"/>
          <a:ext cx="839816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9389">
                  <a:extLst>
                    <a:ext uri="{9D8B030D-6E8A-4147-A177-3AD203B41FA5}">
                      <a16:colId xmlns:a16="http://schemas.microsoft.com/office/drawing/2014/main" val="3217205813"/>
                    </a:ext>
                  </a:extLst>
                </a:gridCol>
                <a:gridCol w="4239803">
                  <a:extLst>
                    <a:ext uri="{9D8B030D-6E8A-4147-A177-3AD203B41FA5}">
                      <a16:colId xmlns:a16="http://schemas.microsoft.com/office/drawing/2014/main" val="3560205506"/>
                    </a:ext>
                  </a:extLst>
                </a:gridCol>
                <a:gridCol w="1358973">
                  <a:extLst>
                    <a:ext uri="{9D8B030D-6E8A-4147-A177-3AD203B41FA5}">
                      <a16:colId xmlns:a16="http://schemas.microsoft.com/office/drawing/2014/main" val="991004054"/>
                    </a:ext>
                  </a:extLst>
                </a:gridCol>
              </a:tblGrid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effectLst/>
                        </a:rPr>
                        <a:t>Commercial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effectLst/>
                        </a:rPr>
                        <a:t>Chemical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effectLst/>
                        </a:rPr>
                        <a:t>HLB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2675343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Glyceryl monostearate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Glyceryl monostearate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4263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Span </a:t>
                      </a:r>
                      <a:r>
                        <a:rPr lang="en-AU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Sorbitan monolaurate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809912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rgbClr val="FF0000"/>
                          </a:solidFill>
                        </a:rPr>
                        <a:t>Span </a:t>
                      </a:r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Sorbitan monopalmitate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702304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rgbClr val="FF0000"/>
                          </a:solidFill>
                        </a:rPr>
                        <a:t>Span </a:t>
                      </a:r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Sorbitan monostearate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4.7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90548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Span </a:t>
                      </a:r>
                      <a:r>
                        <a:rPr lang="en-AU" sz="14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Sorbitan tristearate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90867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rgbClr val="FF0000"/>
                          </a:solidFill>
                        </a:rPr>
                        <a:t>Span </a:t>
                      </a:r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Sorbitan monooleate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96244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Span </a:t>
                      </a:r>
                      <a:r>
                        <a:rPr lang="en-AU" sz="1400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Sorbitan trioleate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72884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monolaurate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499152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monolaurate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13.3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28182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monopalmitate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95032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monostearate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14.9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653606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monostearate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49360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tristearate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11153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monooleate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15.0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0929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/>
                        <a:t>Tween </a:t>
                      </a:r>
                      <a:r>
                        <a:rPr lang="en-AU" sz="1400" dirty="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Polyoxyethylene sorbitan monooleate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/>
                        <a:t>10.0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965521"/>
                  </a:ext>
                </a:extLst>
              </a:tr>
              <a:tr h="252615">
                <a:tc>
                  <a:txBody>
                    <a:bodyPr/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rgbClr val="FF0000"/>
                          </a:solidFill>
                        </a:rPr>
                        <a:t>Tween </a:t>
                      </a:r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Polyoxyethylene sorbitan trioleate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400" dirty="0">
                          <a:solidFill>
                            <a:srgbClr val="FF0000"/>
                          </a:solidFill>
                        </a:rPr>
                        <a:t>11.0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319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73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>
                <a:solidFill>
                  <a:srgbClr val="FF0000"/>
                </a:solidFill>
              </a:rPr>
              <a:t>Effect of HLB of emulsifier on encapsulation efficiency</a:t>
            </a:r>
            <a:endParaRPr lang="en-AU" dirty="0">
              <a:solidFill>
                <a:srgbClr val="FF0000"/>
              </a:solidFill>
            </a:endParaRPr>
          </a:p>
        </p:txBody>
      </p:sp>
      <p:pic>
        <p:nvPicPr>
          <p:cNvPr id="121" name="Content Placeholder 3" descr="comparison of different surfactants.pdf - Adobe Acrobat Pro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3" t="14655" r="23020" b="20587"/>
          <a:stretch/>
        </p:blipFill>
        <p:spPr>
          <a:xfrm>
            <a:off x="2802686" y="1690688"/>
            <a:ext cx="6325369" cy="4351338"/>
          </a:xfrm>
        </p:spPr>
      </p:pic>
      <p:sp>
        <p:nvSpPr>
          <p:cNvPr id="122" name="Rectangle 121"/>
          <p:cNvSpPr/>
          <p:nvPr/>
        </p:nvSpPr>
        <p:spPr>
          <a:xfrm>
            <a:off x="776591" y="6181302"/>
            <a:ext cx="102128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dirty="0">
                <a:latin typeface="+mj-lt"/>
              </a:rPr>
              <a:t>Effect of surfactant HLB and different </a:t>
            </a:r>
            <a:r>
              <a:rPr lang="en-AU" sz="1200" dirty="0" smtClean="0">
                <a:latin typeface="+mj-lt"/>
              </a:rPr>
              <a:t>formulation variables </a:t>
            </a:r>
            <a:r>
              <a:rPr lang="en-AU" sz="1200" dirty="0">
                <a:latin typeface="+mj-lt"/>
              </a:rPr>
              <a:t>on the properties of </a:t>
            </a:r>
            <a:r>
              <a:rPr lang="en-AU" sz="1200" dirty="0" smtClean="0">
                <a:latin typeface="+mj-lt"/>
              </a:rPr>
              <a:t>poly-D,L-</a:t>
            </a:r>
            <a:r>
              <a:rPr lang="en-AU" sz="1200" dirty="0" err="1" smtClean="0">
                <a:latin typeface="+mj-lt"/>
              </a:rPr>
              <a:t>lactide</a:t>
            </a:r>
            <a:r>
              <a:rPr lang="en-AU" sz="1200" dirty="0" smtClean="0">
                <a:latin typeface="+mj-lt"/>
              </a:rPr>
              <a:t> microspheres </a:t>
            </a:r>
            <a:r>
              <a:rPr lang="en-AU" sz="1200" dirty="0">
                <a:latin typeface="+mj-lt"/>
              </a:rPr>
              <a:t>of naltrexone prepared by </a:t>
            </a:r>
            <a:r>
              <a:rPr lang="en-AU" sz="1200" dirty="0" smtClean="0">
                <a:latin typeface="+mj-lt"/>
              </a:rPr>
              <a:t>double emulsion </a:t>
            </a:r>
            <a:r>
              <a:rPr lang="en-AU" sz="1200" dirty="0">
                <a:latin typeface="+mj-lt"/>
              </a:rPr>
              <a:t>technique</a:t>
            </a:r>
          </a:p>
          <a:p>
            <a:r>
              <a:rPr lang="en-AU" sz="1200" b="0" i="0" u="none" strike="noStrike" baseline="0" dirty="0" smtClean="0">
                <a:latin typeface="+mj-lt"/>
              </a:rPr>
              <a:t>R. </a:t>
            </a:r>
            <a:r>
              <a:rPr lang="en-AU" sz="1200" b="0" i="0" u="none" strike="noStrike" baseline="0" dirty="0" err="1" smtClean="0">
                <a:latin typeface="+mj-lt"/>
              </a:rPr>
              <a:t>Dinarvand</a:t>
            </a:r>
            <a:r>
              <a:rPr lang="en-AU" sz="1200" b="0" i="0" u="none" strike="noStrike" baseline="0" dirty="0" smtClean="0">
                <a:latin typeface="+mj-lt"/>
              </a:rPr>
              <a:t>, S. H. </a:t>
            </a:r>
            <a:r>
              <a:rPr lang="en-AU" sz="1200" b="0" i="0" u="none" strike="noStrike" baseline="0" dirty="0" err="1" smtClean="0">
                <a:latin typeface="+mj-lt"/>
              </a:rPr>
              <a:t>Moghadam</a:t>
            </a:r>
            <a:r>
              <a:rPr lang="en-AU" sz="1200" b="0" i="0" u="none" strike="noStrike" baseline="0" dirty="0" smtClean="0">
                <a:latin typeface="+mj-lt"/>
              </a:rPr>
              <a:t>, A. </a:t>
            </a:r>
            <a:r>
              <a:rPr lang="en-AU" sz="1200" b="0" i="0" u="none" strike="noStrike" baseline="0" dirty="0" err="1" smtClean="0">
                <a:latin typeface="+mj-lt"/>
              </a:rPr>
              <a:t>Sheikhi</a:t>
            </a:r>
            <a:r>
              <a:rPr lang="en-AU" sz="1200" b="0" i="0" u="none" strike="noStrike" baseline="0" dirty="0" smtClean="0">
                <a:latin typeface="+mj-lt"/>
              </a:rPr>
              <a:t> &amp; F. </a:t>
            </a:r>
            <a:r>
              <a:rPr lang="en-AU" sz="1200" b="0" i="0" u="none" strike="noStrike" baseline="0" dirty="0" err="1" smtClean="0">
                <a:latin typeface="+mj-lt"/>
              </a:rPr>
              <a:t>Atyabi</a:t>
            </a:r>
            <a:r>
              <a:rPr lang="en-AU" sz="1200" dirty="0" smtClean="0">
                <a:latin typeface="+mj-lt"/>
              </a:rPr>
              <a:t>, Journal </a:t>
            </a:r>
            <a:r>
              <a:rPr lang="en-AU" sz="1200" dirty="0">
                <a:latin typeface="+mj-lt"/>
              </a:rPr>
              <a:t>of Microencapsulation, March 2005; 22(2): 139–151</a:t>
            </a:r>
          </a:p>
        </p:txBody>
      </p:sp>
    </p:spTree>
    <p:extLst>
      <p:ext uri="{BB962C8B-B14F-4D97-AF65-F5344CB8AC3E}">
        <p14:creationId xmlns:p14="http://schemas.microsoft.com/office/powerpoint/2010/main" val="74921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>
                <a:solidFill>
                  <a:srgbClr val="FF0000"/>
                </a:solidFill>
              </a:rPr>
              <a:t>Replacing Surfactant : Triton X-100 with Tween 85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HLB of Triton X-100  :   13.5</a:t>
            </a:r>
          </a:p>
          <a:p>
            <a:r>
              <a:rPr lang="en-AU" dirty="0" smtClean="0"/>
              <a:t> HLB of Tween 85      :   11.0</a:t>
            </a:r>
          </a:p>
          <a:p>
            <a:r>
              <a:rPr lang="en-AU" dirty="0" smtClean="0"/>
              <a:t>Lower HLB beneficial for water-in-oil emulsions</a:t>
            </a:r>
          </a:p>
          <a:p>
            <a:r>
              <a:rPr lang="en-AU" dirty="0" smtClean="0"/>
              <a:t>Requires higher amount of surfactant but that increases solubilisation and helps in stabilizing the synthesised NPs</a:t>
            </a:r>
          </a:p>
          <a:p>
            <a:r>
              <a:rPr lang="en-AU" dirty="0" smtClean="0"/>
              <a:t>Triton X- 100 more harmful to environment and has estrogenic activity </a:t>
            </a:r>
          </a:p>
          <a:p>
            <a:r>
              <a:rPr lang="en-AU" dirty="0" smtClean="0"/>
              <a:t>Tween 85 environmentally friendly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614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>
                <a:solidFill>
                  <a:srgbClr val="FF0000"/>
                </a:solidFill>
              </a:rPr>
              <a:t>Replacing Co-surfactant : n-</a:t>
            </a:r>
            <a:r>
              <a:rPr lang="en-AU" dirty="0" err="1" smtClean="0">
                <a:solidFill>
                  <a:srgbClr val="FF0000"/>
                </a:solidFill>
              </a:rPr>
              <a:t>hexanol</a:t>
            </a:r>
            <a:r>
              <a:rPr lang="en-AU" dirty="0" smtClean="0">
                <a:solidFill>
                  <a:srgbClr val="FF0000"/>
                </a:solidFill>
              </a:rPr>
              <a:t> with       2-ethylhexanol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n-</a:t>
            </a:r>
            <a:r>
              <a:rPr lang="en-AU" dirty="0" err="1" smtClean="0"/>
              <a:t>hexanol</a:t>
            </a:r>
            <a:r>
              <a:rPr lang="en-AU" dirty="0" smtClean="0"/>
              <a:t> – straight chain molecule</a:t>
            </a:r>
          </a:p>
          <a:p>
            <a:r>
              <a:rPr lang="en-AU" dirty="0" smtClean="0"/>
              <a:t>2-ethylhexanol – branched chain – promotes formation of W/O emulsion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3277465"/>
            <a:ext cx="2381250" cy="21235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75" y="3393845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>
                <a:solidFill>
                  <a:srgbClr val="FF0000"/>
                </a:solidFill>
              </a:rPr>
              <a:t>Replacing Hydrocarbon (oil) : Cyclohexane with Heptane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pPr algn="ctr"/>
            <a:r>
              <a:rPr lang="en-AU" dirty="0" smtClean="0"/>
              <a:t>Heptane is more stable and netter solubilisation capacity compared </a:t>
            </a:r>
            <a:r>
              <a:rPr lang="en-AU" smtClean="0"/>
              <a:t>to Cyclohexane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93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80757"/>
          </a:xfrm>
        </p:spPr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New Synthesis of SiO2 NPs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44436"/>
            <a:ext cx="9144000" cy="3337559"/>
          </a:xfrm>
        </p:spPr>
        <p:txBody>
          <a:bodyPr/>
          <a:lstStyle/>
          <a:p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029601"/>
              </p:ext>
            </p:extLst>
          </p:nvPr>
        </p:nvGraphicFramePr>
        <p:xfrm>
          <a:off x="2032000" y="2244435"/>
          <a:ext cx="8127999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74098518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5233625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73221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Constituents</a:t>
                      </a:r>
                      <a:r>
                        <a:rPr lang="en-AU" baseline="0" dirty="0" smtClean="0"/>
                        <a:t> of reaction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Chemicals previous used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Chemicals to be replaced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67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Amphiphile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Triton X-100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rgbClr val="FF0000"/>
                          </a:solidFill>
                        </a:rPr>
                        <a:t>Tween 85 / Span 80</a:t>
                      </a:r>
                      <a:endParaRPr lang="en-A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21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Aliphatic alcohol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n-</a:t>
                      </a:r>
                      <a:r>
                        <a:rPr lang="en-AU" dirty="0" err="1" smtClean="0"/>
                        <a:t>Hexanol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rgbClr val="FF0000"/>
                          </a:solidFill>
                        </a:rPr>
                        <a:t>2-ethyl</a:t>
                      </a:r>
                      <a:r>
                        <a:rPr lang="en-AU" baseline="0" dirty="0" smtClean="0">
                          <a:solidFill>
                            <a:srgbClr val="FF0000"/>
                          </a:solidFill>
                        </a:rPr>
                        <a:t>hexanol</a:t>
                      </a:r>
                      <a:endParaRPr lang="en-A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2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Hydrocarbon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Cyclohexane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rgbClr val="FF0000"/>
                          </a:solidFill>
                        </a:rPr>
                        <a:t>Heptane</a:t>
                      </a:r>
                      <a:endParaRPr lang="en-A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52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Water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00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Acid/Base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Ammonium</a:t>
                      </a:r>
                      <a:r>
                        <a:rPr lang="en-AU" baseline="0" dirty="0" smtClean="0"/>
                        <a:t> hydroxide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Ammonium</a:t>
                      </a:r>
                      <a:r>
                        <a:rPr lang="en-AU" baseline="0" dirty="0" smtClean="0">
                          <a:solidFill>
                            <a:schemeClr val="tx1"/>
                          </a:solidFill>
                        </a:rPr>
                        <a:t> hydroxide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0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Si-Precursor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TEOS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TEOS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14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Photoluminescence agent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err="1" smtClean="0"/>
                        <a:t>RuBpy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err="1" smtClean="0"/>
                        <a:t>RuBpy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7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Capping</a:t>
                      </a:r>
                      <a:r>
                        <a:rPr lang="en-AU" baseline="0" dirty="0" smtClean="0"/>
                        <a:t> agent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CES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CES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7503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932708" y="5851235"/>
            <a:ext cx="83265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0" u="none" strike="noStrike" baseline="0" dirty="0" smtClean="0">
                <a:latin typeface="+mj-lt"/>
              </a:rPr>
              <a:t>Improved Synthesis of </a:t>
            </a:r>
            <a:r>
              <a:rPr lang="en-AU" sz="1200" i="0" u="none" strike="noStrike" baseline="0" dirty="0" err="1" smtClean="0">
                <a:latin typeface="+mj-lt"/>
              </a:rPr>
              <a:t>Nanosized</a:t>
            </a:r>
            <a:r>
              <a:rPr lang="en-AU" sz="1200" i="0" u="none" strike="noStrike" baseline="0" dirty="0" smtClean="0">
                <a:latin typeface="+mj-lt"/>
              </a:rPr>
              <a:t> Silica in</a:t>
            </a:r>
            <a:r>
              <a:rPr lang="en-AU" sz="1200" i="0" u="none" strike="noStrike" dirty="0" smtClean="0">
                <a:latin typeface="+mj-lt"/>
              </a:rPr>
              <a:t> </a:t>
            </a:r>
            <a:r>
              <a:rPr lang="en-AU" sz="1200" i="0" u="none" strike="noStrike" baseline="0" dirty="0" smtClean="0">
                <a:latin typeface="+mj-lt"/>
              </a:rPr>
              <a:t>Water-in-Oil </a:t>
            </a:r>
            <a:r>
              <a:rPr lang="en-AU" sz="1200" i="0" u="none" strike="noStrike" baseline="0" dirty="0" err="1" smtClean="0">
                <a:latin typeface="+mj-lt"/>
              </a:rPr>
              <a:t>Microemulsions</a:t>
            </a:r>
            <a:endParaRPr lang="en-AU" sz="1200" i="0" u="none" strike="noStrike" baseline="0" dirty="0" smtClean="0">
              <a:latin typeface="+mj-lt"/>
            </a:endParaRPr>
          </a:p>
          <a:p>
            <a:r>
              <a:rPr lang="pl-PL" sz="1200" dirty="0">
                <a:latin typeface="+mj-lt"/>
              </a:rPr>
              <a:t>Tomasz Koflecki, Izabela Polowczyk, Anna Bastrzyk, </a:t>
            </a:r>
            <a:r>
              <a:rPr lang="pl-PL" sz="1200" dirty="0" smtClean="0">
                <a:latin typeface="+mj-lt"/>
              </a:rPr>
              <a:t>and</a:t>
            </a:r>
            <a:r>
              <a:rPr lang="en-AU" sz="1200" dirty="0" smtClean="0">
                <a:latin typeface="+mj-lt"/>
              </a:rPr>
              <a:t> </a:t>
            </a:r>
            <a:r>
              <a:rPr lang="pl-PL" sz="1200" dirty="0" smtClean="0">
                <a:latin typeface="+mj-lt"/>
              </a:rPr>
              <a:t>Wojciech Sawi</a:t>
            </a:r>
            <a:r>
              <a:rPr lang="en-AU" sz="1200" dirty="0">
                <a:latin typeface="+mj-lt"/>
              </a:rPr>
              <a:t>n</a:t>
            </a:r>
            <a:r>
              <a:rPr lang="pl-PL" sz="1200" dirty="0" smtClean="0">
                <a:latin typeface="+mj-lt"/>
              </a:rPr>
              <a:t>ski</a:t>
            </a:r>
            <a:r>
              <a:rPr lang="en-AU" sz="1200" dirty="0" smtClean="0">
                <a:latin typeface="+mj-lt"/>
              </a:rPr>
              <a:t>, Journal </a:t>
            </a:r>
            <a:r>
              <a:rPr lang="en-AU" sz="1200" dirty="0">
                <a:latin typeface="+mj-lt"/>
              </a:rPr>
              <a:t>of </a:t>
            </a:r>
            <a:r>
              <a:rPr lang="en-AU" sz="1200" dirty="0" smtClean="0">
                <a:latin typeface="+mj-lt"/>
              </a:rPr>
              <a:t>Nanoparticles, </a:t>
            </a:r>
            <a:r>
              <a:rPr lang="fr-FR" sz="1200" dirty="0" smtClean="0">
                <a:latin typeface="+mj-lt"/>
              </a:rPr>
              <a:t>Volume </a:t>
            </a:r>
            <a:r>
              <a:rPr lang="fr-FR" sz="1200" dirty="0">
                <a:latin typeface="+mj-lt"/>
              </a:rPr>
              <a:t>2016, Article ID </a:t>
            </a:r>
            <a:r>
              <a:rPr lang="fr-FR" sz="1200" dirty="0" smtClean="0">
                <a:latin typeface="+mj-lt"/>
              </a:rPr>
              <a:t>8203260</a:t>
            </a:r>
            <a:endParaRPr lang="en-AU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631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406</Words>
  <Application>Microsoft Office PowerPoint</Application>
  <PresentationFormat>Widescreen</PresentationFormat>
  <Paragraphs>124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Synthesis of SiO2 NPs </vt:lpstr>
      <vt:lpstr>Amphiphile – Surfactant – HLB </vt:lpstr>
      <vt:lpstr>HLB of Emulsifiers </vt:lpstr>
      <vt:lpstr>Effect of HLB of emulsifier on encapsulation efficiency</vt:lpstr>
      <vt:lpstr>Replacing Surfactant : Triton X-100 with Tween 85</vt:lpstr>
      <vt:lpstr>Replacing Co-surfactant : n-hexanol with       2-ethylhexanol</vt:lpstr>
      <vt:lpstr>Replacing Hydrocarbon (oil) : Cyclohexane with Heptane</vt:lpstr>
      <vt:lpstr>New Synthesis of SiO2 NPs</vt:lpstr>
    </vt:vector>
  </TitlesOfParts>
  <Company>University of Technology Sydney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Synthesis of SiO2 NPs</dc:title>
  <dc:creator>Fehmida Kanodarwala</dc:creator>
  <cp:lastModifiedBy>Fehmida Kanodarwala</cp:lastModifiedBy>
  <cp:revision>19</cp:revision>
  <dcterms:created xsi:type="dcterms:W3CDTF">2018-01-11T22:21:56Z</dcterms:created>
  <dcterms:modified xsi:type="dcterms:W3CDTF">2018-01-12T01:26:46Z</dcterms:modified>
</cp:coreProperties>
</file>