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8_DDAB5F1B.xml" ContentType="application/vnd.ms-powerpoint.comments+xml"/>
  <Override PartName="/ppt/comments/modernComment_102_A18032F0.xml" ContentType="application/vnd.ms-powerpoint.comments+xml"/>
  <Override PartName="/ppt/comments/modernComment_103_72FB91A7.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59" r:id="rId6"/>
    <p:sldId id="261" r:id="rId7"/>
    <p:sldId id="260" r:id="rId8"/>
    <p:sldId id="263" r:id="rId9"/>
    <p:sldId id="262"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E29A6670-D85F-D36A-02B2-61D7D9F4075F}" name="zacchary williams" initials="zw" userId="b4f47e7d6c851b5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cchary williams" userId="b4f47e7d6c851b58" providerId="LiveId" clId="{C34258CA-8EC3-4D95-9E78-9BEC0A835A0A}"/>
    <pc:docChg chg="custSel modSld">
      <pc:chgData name="zacchary williams" userId="b4f47e7d6c851b58" providerId="LiveId" clId="{C34258CA-8EC3-4D95-9E78-9BEC0A835A0A}" dt="2022-04-18T06:09:20.622" v="262" actId="20577"/>
      <pc:docMkLst>
        <pc:docMk/>
      </pc:docMkLst>
      <pc:sldChg chg="modSp mod">
        <pc:chgData name="zacchary williams" userId="b4f47e7d6c851b58" providerId="LiveId" clId="{C34258CA-8EC3-4D95-9E78-9BEC0A835A0A}" dt="2022-04-18T06:08:30.362" v="199" actId="20577"/>
        <pc:sldMkLst>
          <pc:docMk/>
          <pc:sldMk cId="4151283339" sldId="260"/>
        </pc:sldMkLst>
        <pc:spChg chg="mod">
          <ac:chgData name="zacchary williams" userId="b4f47e7d6c851b58" providerId="LiveId" clId="{C34258CA-8EC3-4D95-9E78-9BEC0A835A0A}" dt="2022-04-18T06:08:30.362" v="199" actId="20577"/>
          <ac:spMkLst>
            <pc:docMk/>
            <pc:sldMk cId="4151283339" sldId="260"/>
            <ac:spMk id="3" creationId="{090AB68D-AF5C-4512-99CF-D68A38C1D6D8}"/>
          </ac:spMkLst>
        </pc:spChg>
      </pc:sldChg>
      <pc:sldChg chg="modSp mod">
        <pc:chgData name="zacchary williams" userId="b4f47e7d6c851b58" providerId="LiveId" clId="{C34258CA-8EC3-4D95-9E78-9BEC0A835A0A}" dt="2022-04-18T06:08:56.379" v="254" actId="313"/>
        <pc:sldMkLst>
          <pc:docMk/>
          <pc:sldMk cId="3215251176" sldId="263"/>
        </pc:sldMkLst>
        <pc:spChg chg="mod">
          <ac:chgData name="zacchary williams" userId="b4f47e7d6c851b58" providerId="LiveId" clId="{C34258CA-8EC3-4D95-9E78-9BEC0A835A0A}" dt="2022-04-18T06:08:56.379" v="254" actId="313"/>
          <ac:spMkLst>
            <pc:docMk/>
            <pc:sldMk cId="3215251176" sldId="263"/>
            <ac:spMk id="3" creationId="{090AB68D-AF5C-4512-99CF-D68A38C1D6D8}"/>
          </ac:spMkLst>
        </pc:spChg>
      </pc:sldChg>
      <pc:sldChg chg="modSp mod">
        <pc:chgData name="zacchary williams" userId="b4f47e7d6c851b58" providerId="LiveId" clId="{C34258CA-8EC3-4D95-9E78-9BEC0A835A0A}" dt="2022-04-18T06:09:20.622" v="262" actId="20577"/>
        <pc:sldMkLst>
          <pc:docMk/>
          <pc:sldMk cId="2423869207" sldId="266"/>
        </pc:sldMkLst>
        <pc:spChg chg="mod">
          <ac:chgData name="zacchary williams" userId="b4f47e7d6c851b58" providerId="LiveId" clId="{C34258CA-8EC3-4D95-9E78-9BEC0A835A0A}" dt="2022-04-18T06:09:20.622" v="262" actId="20577"/>
          <ac:spMkLst>
            <pc:docMk/>
            <pc:sldMk cId="2423869207" sldId="266"/>
            <ac:spMk id="7" creationId="{D4BFDD9F-D975-4CC7-BFBD-8C1BB614B2A5}"/>
          </ac:spMkLst>
        </pc:spChg>
      </pc:sldChg>
    </pc:docChg>
  </pc:docChgLst>
</pc:chgInfo>
</file>

<file path=ppt/comments/modernComment_102_A18032F0.xml><?xml version="1.0" encoding="utf-8"?>
<p188:cmLst xmlns:a="http://schemas.openxmlformats.org/drawingml/2006/main" xmlns:r="http://schemas.openxmlformats.org/officeDocument/2006/relationships" xmlns:p188="http://schemas.microsoft.com/office/powerpoint/2018/8/main">
  <p188:cm id="{20D5B7BD-DDE3-4A10-B644-3C6F38E5636F}" authorId="{E29A6670-D85F-D36A-02B2-61D7D9F4075F}" created="2022-04-18T05:45:26.986">
    <pc:sldMkLst xmlns:pc="http://schemas.microsoft.com/office/powerpoint/2013/main/command">
      <pc:docMk/>
      <pc:sldMk cId="2709533424" sldId="258"/>
    </pc:sldMkLst>
    <p188:pos x="4276725" y="2136775"/>
    <p188:txBody>
      <a:bodyPr/>
      <a:lstStyle/>
      <a:p>
        <a:r>
          <a:rPr lang="en-AU"/>
          <a:t>The official name for each combination will be determined once I re-write this chapter.</a:t>
        </a:r>
      </a:p>
    </p188:txBody>
  </p188:cm>
</p188:cmLst>
</file>

<file path=ppt/comments/modernComment_103_72FB91A7.xml><?xml version="1.0" encoding="utf-8"?>
<p188:cmLst xmlns:a="http://schemas.openxmlformats.org/drawingml/2006/main" xmlns:r="http://schemas.openxmlformats.org/officeDocument/2006/relationships" xmlns:p188="http://schemas.microsoft.com/office/powerpoint/2018/8/main">
  <p188:cm id="{9C40D83D-0E8D-4DFD-8AA0-3C2633E43FD9}" authorId="{E29A6670-D85F-D36A-02B2-61D7D9F4075F}" created="2022-04-18T05:43:13.060">
    <pc:sldMkLst xmlns:pc="http://schemas.microsoft.com/office/powerpoint/2013/main/command">
      <pc:docMk/>
      <pc:sldMk cId="1929089447" sldId="259"/>
    </pc:sldMkLst>
    <p188:txBody>
      <a:bodyPr/>
      <a:lstStyle/>
      <a:p>
        <a:r>
          <a:rPr lang="en-AU"/>
          <a:t>The aim is component optimisation. I do not think recording them at two different time intervals will tell me which components are better, especially at this small of interval. They will either all suffer or all benefit from aged fingermarks.
Variability of fingermark age will be examined in further experiments once I have an optimised device. 
Open to thoughts as I don't think we discussed this last Wednesday.</a:t>
        </a:r>
      </a:p>
    </p188:txBody>
  </p188:cm>
</p188:cmLst>
</file>

<file path=ppt/comments/modernComment_108_DDAB5F1B.xml><?xml version="1.0" encoding="utf-8"?>
<p188:cmLst xmlns:a="http://schemas.openxmlformats.org/drawingml/2006/main" xmlns:r="http://schemas.openxmlformats.org/officeDocument/2006/relationships" xmlns:p188="http://schemas.microsoft.com/office/powerpoint/2018/8/main">
  <p188:cm id="{DB1B5472-7610-4882-8607-370E5BF3DD0A}" authorId="{E29A6670-D85F-D36A-02B2-61D7D9F4075F}" created="2022-04-18T05:44:42.797">
    <ac:deMkLst xmlns:ac="http://schemas.microsoft.com/office/drawing/2013/main/command">
      <pc:docMk xmlns:pc="http://schemas.microsoft.com/office/powerpoint/2013/main/command"/>
      <pc:sldMk xmlns:pc="http://schemas.microsoft.com/office/powerpoint/2013/main/command" cId="3718995739" sldId="264"/>
      <ac:spMk id="3" creationId="{6C683E7C-93B5-469C-B7C3-01951F6E8881}"/>
    </ac:deMkLst>
    <p188:pos x="1565275" y="2835275"/>
    <p188:txBody>
      <a:bodyPr/>
      <a:lstStyle/>
      <a:p>
        <a:r>
          <a:rPr lang="en-AU"/>
          <a:t>There are other problems with the fresnel lens, like the rings produced. I couldn't remove them, the best idea I had was the background subtraction method but there's no way you can perform that well every time especially at a crime scene</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86E76-1FE9-443A-84B5-29D75C8A97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9B127169-57D9-43A3-BFCA-E2B148EE35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7354C214-E474-43F6-A4BB-A4C00AB1826E}"/>
              </a:ext>
            </a:extLst>
          </p:cNvPr>
          <p:cNvSpPr>
            <a:spLocks noGrp="1"/>
          </p:cNvSpPr>
          <p:nvPr>
            <p:ph type="dt" sz="half" idx="10"/>
          </p:nvPr>
        </p:nvSpPr>
        <p:spPr/>
        <p:txBody>
          <a:bodyPr/>
          <a:lstStyle/>
          <a:p>
            <a:fld id="{94FDAC02-4496-4924-9D70-65247C1BC1AA}" type="datetimeFigureOut">
              <a:rPr lang="en-AU" smtClean="0"/>
              <a:t>18/04/2022</a:t>
            </a:fld>
            <a:endParaRPr lang="en-AU"/>
          </a:p>
        </p:txBody>
      </p:sp>
      <p:sp>
        <p:nvSpPr>
          <p:cNvPr id="5" name="Footer Placeholder 4">
            <a:extLst>
              <a:ext uri="{FF2B5EF4-FFF2-40B4-BE49-F238E27FC236}">
                <a16:creationId xmlns:a16="http://schemas.microsoft.com/office/drawing/2014/main" id="{743B7A47-C6D1-40D3-923A-12B5DE2A29C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572B47B-C929-4507-B8AC-A7702AD69032}"/>
              </a:ext>
            </a:extLst>
          </p:cNvPr>
          <p:cNvSpPr>
            <a:spLocks noGrp="1"/>
          </p:cNvSpPr>
          <p:nvPr>
            <p:ph type="sldNum" sz="quarter" idx="12"/>
          </p:nvPr>
        </p:nvSpPr>
        <p:spPr/>
        <p:txBody>
          <a:bodyPr/>
          <a:lstStyle/>
          <a:p>
            <a:fld id="{34B6ECB5-2CFA-4B7A-86BB-DE86DCDC55B9}" type="slidenum">
              <a:rPr lang="en-AU" smtClean="0"/>
              <a:t>‹#›</a:t>
            </a:fld>
            <a:endParaRPr lang="en-AU"/>
          </a:p>
        </p:txBody>
      </p:sp>
    </p:spTree>
    <p:extLst>
      <p:ext uri="{BB962C8B-B14F-4D97-AF65-F5344CB8AC3E}">
        <p14:creationId xmlns:p14="http://schemas.microsoft.com/office/powerpoint/2010/main" val="1269091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792E4-28B2-4F7D-867A-D3763AF85C0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D4AE27A-BF31-499D-B6F8-4431D9164D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304AC86-FB95-4107-ADCE-7A33719C2C81}"/>
              </a:ext>
            </a:extLst>
          </p:cNvPr>
          <p:cNvSpPr>
            <a:spLocks noGrp="1"/>
          </p:cNvSpPr>
          <p:nvPr>
            <p:ph type="dt" sz="half" idx="10"/>
          </p:nvPr>
        </p:nvSpPr>
        <p:spPr/>
        <p:txBody>
          <a:bodyPr/>
          <a:lstStyle/>
          <a:p>
            <a:fld id="{94FDAC02-4496-4924-9D70-65247C1BC1AA}" type="datetimeFigureOut">
              <a:rPr lang="en-AU" smtClean="0"/>
              <a:t>18/04/2022</a:t>
            </a:fld>
            <a:endParaRPr lang="en-AU"/>
          </a:p>
        </p:txBody>
      </p:sp>
      <p:sp>
        <p:nvSpPr>
          <p:cNvPr id="5" name="Footer Placeholder 4">
            <a:extLst>
              <a:ext uri="{FF2B5EF4-FFF2-40B4-BE49-F238E27FC236}">
                <a16:creationId xmlns:a16="http://schemas.microsoft.com/office/drawing/2014/main" id="{E3C72FAD-2DED-47A4-A12F-5E2B9DD2E03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BAE8AED-4724-4818-A505-E72CBA7C27DB}"/>
              </a:ext>
            </a:extLst>
          </p:cNvPr>
          <p:cNvSpPr>
            <a:spLocks noGrp="1"/>
          </p:cNvSpPr>
          <p:nvPr>
            <p:ph type="sldNum" sz="quarter" idx="12"/>
          </p:nvPr>
        </p:nvSpPr>
        <p:spPr/>
        <p:txBody>
          <a:bodyPr/>
          <a:lstStyle/>
          <a:p>
            <a:fld id="{34B6ECB5-2CFA-4B7A-86BB-DE86DCDC55B9}" type="slidenum">
              <a:rPr lang="en-AU" smtClean="0"/>
              <a:t>‹#›</a:t>
            </a:fld>
            <a:endParaRPr lang="en-AU"/>
          </a:p>
        </p:txBody>
      </p:sp>
    </p:spTree>
    <p:extLst>
      <p:ext uri="{BB962C8B-B14F-4D97-AF65-F5344CB8AC3E}">
        <p14:creationId xmlns:p14="http://schemas.microsoft.com/office/powerpoint/2010/main" val="1244215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28173-EF6D-4AF0-8FA4-2EDF30F2A3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ACB456DB-8507-4174-A553-4331742131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15A771-E767-47C6-BE41-95FFAAFC3B79}"/>
              </a:ext>
            </a:extLst>
          </p:cNvPr>
          <p:cNvSpPr>
            <a:spLocks noGrp="1"/>
          </p:cNvSpPr>
          <p:nvPr>
            <p:ph type="dt" sz="half" idx="10"/>
          </p:nvPr>
        </p:nvSpPr>
        <p:spPr/>
        <p:txBody>
          <a:bodyPr/>
          <a:lstStyle/>
          <a:p>
            <a:fld id="{94FDAC02-4496-4924-9D70-65247C1BC1AA}" type="datetimeFigureOut">
              <a:rPr lang="en-AU" smtClean="0"/>
              <a:t>18/04/2022</a:t>
            </a:fld>
            <a:endParaRPr lang="en-AU"/>
          </a:p>
        </p:txBody>
      </p:sp>
      <p:sp>
        <p:nvSpPr>
          <p:cNvPr id="5" name="Footer Placeholder 4">
            <a:extLst>
              <a:ext uri="{FF2B5EF4-FFF2-40B4-BE49-F238E27FC236}">
                <a16:creationId xmlns:a16="http://schemas.microsoft.com/office/drawing/2014/main" id="{F1DCC4DF-9869-4D5E-BA4A-9E3B20E6BB2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1F57924-A307-4EF7-8FC6-BB2052CF0980}"/>
              </a:ext>
            </a:extLst>
          </p:cNvPr>
          <p:cNvSpPr>
            <a:spLocks noGrp="1"/>
          </p:cNvSpPr>
          <p:nvPr>
            <p:ph type="sldNum" sz="quarter" idx="12"/>
          </p:nvPr>
        </p:nvSpPr>
        <p:spPr/>
        <p:txBody>
          <a:bodyPr/>
          <a:lstStyle/>
          <a:p>
            <a:fld id="{34B6ECB5-2CFA-4B7A-86BB-DE86DCDC55B9}" type="slidenum">
              <a:rPr lang="en-AU" smtClean="0"/>
              <a:t>‹#›</a:t>
            </a:fld>
            <a:endParaRPr lang="en-AU"/>
          </a:p>
        </p:txBody>
      </p:sp>
    </p:spTree>
    <p:extLst>
      <p:ext uri="{BB962C8B-B14F-4D97-AF65-F5344CB8AC3E}">
        <p14:creationId xmlns:p14="http://schemas.microsoft.com/office/powerpoint/2010/main" val="2460639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010AA-79F4-463D-9AD4-2F644127ADB6}"/>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AFEDBF4-51B7-4C7A-BBCC-4247EB0473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8B32FE4B-C869-47FD-965F-F508A4E897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D21BCCDD-D518-40C4-9A3F-368A8491F038}"/>
              </a:ext>
            </a:extLst>
          </p:cNvPr>
          <p:cNvSpPr>
            <a:spLocks noGrp="1"/>
          </p:cNvSpPr>
          <p:nvPr>
            <p:ph type="dt" sz="half" idx="10"/>
          </p:nvPr>
        </p:nvSpPr>
        <p:spPr/>
        <p:txBody>
          <a:bodyPr/>
          <a:lstStyle/>
          <a:p>
            <a:fld id="{94FDAC02-4496-4924-9D70-65247C1BC1AA}" type="datetimeFigureOut">
              <a:rPr lang="en-AU" smtClean="0"/>
              <a:t>18/04/2022</a:t>
            </a:fld>
            <a:endParaRPr lang="en-AU"/>
          </a:p>
        </p:txBody>
      </p:sp>
      <p:sp>
        <p:nvSpPr>
          <p:cNvPr id="6" name="Footer Placeholder 5">
            <a:extLst>
              <a:ext uri="{FF2B5EF4-FFF2-40B4-BE49-F238E27FC236}">
                <a16:creationId xmlns:a16="http://schemas.microsoft.com/office/drawing/2014/main" id="{68765DEC-A0B2-4B0E-B6E4-A431A5C095B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5240AA4-09E0-4A05-9640-D44DCA437FE0}"/>
              </a:ext>
            </a:extLst>
          </p:cNvPr>
          <p:cNvSpPr>
            <a:spLocks noGrp="1"/>
          </p:cNvSpPr>
          <p:nvPr>
            <p:ph type="sldNum" sz="quarter" idx="12"/>
          </p:nvPr>
        </p:nvSpPr>
        <p:spPr/>
        <p:txBody>
          <a:bodyPr/>
          <a:lstStyle/>
          <a:p>
            <a:fld id="{34B6ECB5-2CFA-4B7A-86BB-DE86DCDC55B9}" type="slidenum">
              <a:rPr lang="en-AU" smtClean="0"/>
              <a:t>‹#›</a:t>
            </a:fld>
            <a:endParaRPr lang="en-AU"/>
          </a:p>
        </p:txBody>
      </p:sp>
    </p:spTree>
    <p:extLst>
      <p:ext uri="{BB962C8B-B14F-4D97-AF65-F5344CB8AC3E}">
        <p14:creationId xmlns:p14="http://schemas.microsoft.com/office/powerpoint/2010/main" val="2352039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DAB6F-1379-43D2-BA2C-E802EFF4C692}"/>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96EB4B6E-9FE8-456C-80E9-0074919301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99AC62-F712-4372-8C81-F6EC94173A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473B19AB-86B8-4718-A31F-61B7DBCC76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D6F447-2092-4F69-8630-BD79BC29D7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E2E88E4F-232B-4040-A27F-98F5F98F55AC}"/>
              </a:ext>
            </a:extLst>
          </p:cNvPr>
          <p:cNvSpPr>
            <a:spLocks noGrp="1"/>
          </p:cNvSpPr>
          <p:nvPr>
            <p:ph type="dt" sz="half" idx="10"/>
          </p:nvPr>
        </p:nvSpPr>
        <p:spPr/>
        <p:txBody>
          <a:bodyPr/>
          <a:lstStyle/>
          <a:p>
            <a:fld id="{94FDAC02-4496-4924-9D70-65247C1BC1AA}" type="datetimeFigureOut">
              <a:rPr lang="en-AU" smtClean="0"/>
              <a:t>18/04/2022</a:t>
            </a:fld>
            <a:endParaRPr lang="en-AU"/>
          </a:p>
        </p:txBody>
      </p:sp>
      <p:sp>
        <p:nvSpPr>
          <p:cNvPr id="8" name="Footer Placeholder 7">
            <a:extLst>
              <a:ext uri="{FF2B5EF4-FFF2-40B4-BE49-F238E27FC236}">
                <a16:creationId xmlns:a16="http://schemas.microsoft.com/office/drawing/2014/main" id="{E748066A-B4F7-462D-9427-6837320D2C51}"/>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79625045-CCB5-434F-9365-02D6D35458EE}"/>
              </a:ext>
            </a:extLst>
          </p:cNvPr>
          <p:cNvSpPr>
            <a:spLocks noGrp="1"/>
          </p:cNvSpPr>
          <p:nvPr>
            <p:ph type="sldNum" sz="quarter" idx="12"/>
          </p:nvPr>
        </p:nvSpPr>
        <p:spPr/>
        <p:txBody>
          <a:bodyPr/>
          <a:lstStyle/>
          <a:p>
            <a:fld id="{34B6ECB5-2CFA-4B7A-86BB-DE86DCDC55B9}" type="slidenum">
              <a:rPr lang="en-AU" smtClean="0"/>
              <a:t>‹#›</a:t>
            </a:fld>
            <a:endParaRPr lang="en-AU"/>
          </a:p>
        </p:txBody>
      </p:sp>
    </p:spTree>
    <p:extLst>
      <p:ext uri="{BB962C8B-B14F-4D97-AF65-F5344CB8AC3E}">
        <p14:creationId xmlns:p14="http://schemas.microsoft.com/office/powerpoint/2010/main" val="191168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BE24B-E6B9-401B-8A32-1D3906D6D745}"/>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C774B7AF-920E-49DB-8194-3DE4325151FA}"/>
              </a:ext>
            </a:extLst>
          </p:cNvPr>
          <p:cNvSpPr>
            <a:spLocks noGrp="1"/>
          </p:cNvSpPr>
          <p:nvPr>
            <p:ph type="dt" sz="half" idx="10"/>
          </p:nvPr>
        </p:nvSpPr>
        <p:spPr/>
        <p:txBody>
          <a:bodyPr/>
          <a:lstStyle/>
          <a:p>
            <a:fld id="{94FDAC02-4496-4924-9D70-65247C1BC1AA}" type="datetimeFigureOut">
              <a:rPr lang="en-AU" smtClean="0"/>
              <a:t>18/04/2022</a:t>
            </a:fld>
            <a:endParaRPr lang="en-AU"/>
          </a:p>
        </p:txBody>
      </p:sp>
      <p:sp>
        <p:nvSpPr>
          <p:cNvPr id="4" name="Footer Placeholder 3">
            <a:extLst>
              <a:ext uri="{FF2B5EF4-FFF2-40B4-BE49-F238E27FC236}">
                <a16:creationId xmlns:a16="http://schemas.microsoft.com/office/drawing/2014/main" id="{296D6697-1275-460D-9963-7891CCB3EBD8}"/>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266F0C81-18CF-4459-9831-CB7E16F4D790}"/>
              </a:ext>
            </a:extLst>
          </p:cNvPr>
          <p:cNvSpPr>
            <a:spLocks noGrp="1"/>
          </p:cNvSpPr>
          <p:nvPr>
            <p:ph type="sldNum" sz="quarter" idx="12"/>
          </p:nvPr>
        </p:nvSpPr>
        <p:spPr/>
        <p:txBody>
          <a:bodyPr/>
          <a:lstStyle/>
          <a:p>
            <a:fld id="{34B6ECB5-2CFA-4B7A-86BB-DE86DCDC55B9}" type="slidenum">
              <a:rPr lang="en-AU" smtClean="0"/>
              <a:t>‹#›</a:t>
            </a:fld>
            <a:endParaRPr lang="en-AU"/>
          </a:p>
        </p:txBody>
      </p:sp>
    </p:spTree>
    <p:extLst>
      <p:ext uri="{BB962C8B-B14F-4D97-AF65-F5344CB8AC3E}">
        <p14:creationId xmlns:p14="http://schemas.microsoft.com/office/powerpoint/2010/main" val="3714849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36B4AF-6A62-42E8-B109-3D9621B19462}"/>
              </a:ext>
            </a:extLst>
          </p:cNvPr>
          <p:cNvSpPr>
            <a:spLocks noGrp="1"/>
          </p:cNvSpPr>
          <p:nvPr>
            <p:ph type="dt" sz="half" idx="10"/>
          </p:nvPr>
        </p:nvSpPr>
        <p:spPr/>
        <p:txBody>
          <a:bodyPr/>
          <a:lstStyle/>
          <a:p>
            <a:fld id="{94FDAC02-4496-4924-9D70-65247C1BC1AA}" type="datetimeFigureOut">
              <a:rPr lang="en-AU" smtClean="0"/>
              <a:t>18/04/2022</a:t>
            </a:fld>
            <a:endParaRPr lang="en-AU"/>
          </a:p>
        </p:txBody>
      </p:sp>
      <p:sp>
        <p:nvSpPr>
          <p:cNvPr id="3" name="Footer Placeholder 2">
            <a:extLst>
              <a:ext uri="{FF2B5EF4-FFF2-40B4-BE49-F238E27FC236}">
                <a16:creationId xmlns:a16="http://schemas.microsoft.com/office/drawing/2014/main" id="{51EA49F9-3FC0-408C-939E-2D6F41BB150E}"/>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E6EE90E7-AB1B-4F39-A1F7-BC0189ACF2A0}"/>
              </a:ext>
            </a:extLst>
          </p:cNvPr>
          <p:cNvSpPr>
            <a:spLocks noGrp="1"/>
          </p:cNvSpPr>
          <p:nvPr>
            <p:ph type="sldNum" sz="quarter" idx="12"/>
          </p:nvPr>
        </p:nvSpPr>
        <p:spPr/>
        <p:txBody>
          <a:bodyPr/>
          <a:lstStyle/>
          <a:p>
            <a:fld id="{34B6ECB5-2CFA-4B7A-86BB-DE86DCDC55B9}" type="slidenum">
              <a:rPr lang="en-AU" smtClean="0"/>
              <a:t>‹#›</a:t>
            </a:fld>
            <a:endParaRPr lang="en-AU"/>
          </a:p>
        </p:txBody>
      </p:sp>
    </p:spTree>
    <p:extLst>
      <p:ext uri="{BB962C8B-B14F-4D97-AF65-F5344CB8AC3E}">
        <p14:creationId xmlns:p14="http://schemas.microsoft.com/office/powerpoint/2010/main" val="199694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A5323-0C0C-4CEE-8834-714920B9C2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789D130-78E1-4AA8-BF14-B5A3EE4231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0DDDCAC5-F3DC-4D14-B77A-CB1A6EAA71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0953CF-CC55-4345-8060-4A6C3E90DBF6}"/>
              </a:ext>
            </a:extLst>
          </p:cNvPr>
          <p:cNvSpPr>
            <a:spLocks noGrp="1"/>
          </p:cNvSpPr>
          <p:nvPr>
            <p:ph type="dt" sz="half" idx="10"/>
          </p:nvPr>
        </p:nvSpPr>
        <p:spPr/>
        <p:txBody>
          <a:bodyPr/>
          <a:lstStyle/>
          <a:p>
            <a:fld id="{94FDAC02-4496-4924-9D70-65247C1BC1AA}" type="datetimeFigureOut">
              <a:rPr lang="en-AU" smtClean="0"/>
              <a:t>18/04/2022</a:t>
            </a:fld>
            <a:endParaRPr lang="en-AU"/>
          </a:p>
        </p:txBody>
      </p:sp>
      <p:sp>
        <p:nvSpPr>
          <p:cNvPr id="6" name="Footer Placeholder 5">
            <a:extLst>
              <a:ext uri="{FF2B5EF4-FFF2-40B4-BE49-F238E27FC236}">
                <a16:creationId xmlns:a16="http://schemas.microsoft.com/office/drawing/2014/main" id="{D68BB469-2710-4AF5-8D25-E4896A921F0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C79C7A6-23FD-4F37-B541-0172FF130CF0}"/>
              </a:ext>
            </a:extLst>
          </p:cNvPr>
          <p:cNvSpPr>
            <a:spLocks noGrp="1"/>
          </p:cNvSpPr>
          <p:nvPr>
            <p:ph type="sldNum" sz="quarter" idx="12"/>
          </p:nvPr>
        </p:nvSpPr>
        <p:spPr/>
        <p:txBody>
          <a:bodyPr/>
          <a:lstStyle/>
          <a:p>
            <a:fld id="{34B6ECB5-2CFA-4B7A-86BB-DE86DCDC55B9}" type="slidenum">
              <a:rPr lang="en-AU" smtClean="0"/>
              <a:t>‹#›</a:t>
            </a:fld>
            <a:endParaRPr lang="en-AU"/>
          </a:p>
        </p:txBody>
      </p:sp>
    </p:spTree>
    <p:extLst>
      <p:ext uri="{BB962C8B-B14F-4D97-AF65-F5344CB8AC3E}">
        <p14:creationId xmlns:p14="http://schemas.microsoft.com/office/powerpoint/2010/main" val="3313756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4D7D9-AB35-4E24-B88B-947342EEA2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A5DDEBD3-9B78-4888-B61C-DF748E2F51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6B4AF73E-6F95-4EFF-B1F4-11DC12D790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9AE2A1-38C0-42E9-8173-EA1047CB9793}"/>
              </a:ext>
            </a:extLst>
          </p:cNvPr>
          <p:cNvSpPr>
            <a:spLocks noGrp="1"/>
          </p:cNvSpPr>
          <p:nvPr>
            <p:ph type="dt" sz="half" idx="10"/>
          </p:nvPr>
        </p:nvSpPr>
        <p:spPr/>
        <p:txBody>
          <a:bodyPr/>
          <a:lstStyle/>
          <a:p>
            <a:fld id="{94FDAC02-4496-4924-9D70-65247C1BC1AA}" type="datetimeFigureOut">
              <a:rPr lang="en-AU" smtClean="0"/>
              <a:t>18/04/2022</a:t>
            </a:fld>
            <a:endParaRPr lang="en-AU"/>
          </a:p>
        </p:txBody>
      </p:sp>
      <p:sp>
        <p:nvSpPr>
          <p:cNvPr id="6" name="Footer Placeholder 5">
            <a:extLst>
              <a:ext uri="{FF2B5EF4-FFF2-40B4-BE49-F238E27FC236}">
                <a16:creationId xmlns:a16="http://schemas.microsoft.com/office/drawing/2014/main" id="{BF3CBA87-1FC6-465E-9757-BB25183DF2D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C03E91D-E968-479F-90FD-3155A192CE3E}"/>
              </a:ext>
            </a:extLst>
          </p:cNvPr>
          <p:cNvSpPr>
            <a:spLocks noGrp="1"/>
          </p:cNvSpPr>
          <p:nvPr>
            <p:ph type="sldNum" sz="quarter" idx="12"/>
          </p:nvPr>
        </p:nvSpPr>
        <p:spPr/>
        <p:txBody>
          <a:bodyPr/>
          <a:lstStyle/>
          <a:p>
            <a:fld id="{34B6ECB5-2CFA-4B7A-86BB-DE86DCDC55B9}" type="slidenum">
              <a:rPr lang="en-AU" smtClean="0"/>
              <a:t>‹#›</a:t>
            </a:fld>
            <a:endParaRPr lang="en-AU"/>
          </a:p>
        </p:txBody>
      </p:sp>
    </p:spTree>
    <p:extLst>
      <p:ext uri="{BB962C8B-B14F-4D97-AF65-F5344CB8AC3E}">
        <p14:creationId xmlns:p14="http://schemas.microsoft.com/office/powerpoint/2010/main" val="78359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FE75C-1C05-4701-BFE2-6D4796860EE3}"/>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B8A7E1C-3E40-486E-B648-496E433FA1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99D5A1B-8918-4F10-9067-5B82B84F1DE1}"/>
              </a:ext>
            </a:extLst>
          </p:cNvPr>
          <p:cNvSpPr>
            <a:spLocks noGrp="1"/>
          </p:cNvSpPr>
          <p:nvPr>
            <p:ph type="dt" sz="half" idx="10"/>
          </p:nvPr>
        </p:nvSpPr>
        <p:spPr/>
        <p:txBody>
          <a:bodyPr/>
          <a:lstStyle/>
          <a:p>
            <a:fld id="{94FDAC02-4496-4924-9D70-65247C1BC1AA}" type="datetimeFigureOut">
              <a:rPr lang="en-AU" smtClean="0"/>
              <a:t>18/04/2022</a:t>
            </a:fld>
            <a:endParaRPr lang="en-AU"/>
          </a:p>
        </p:txBody>
      </p:sp>
      <p:sp>
        <p:nvSpPr>
          <p:cNvPr id="5" name="Footer Placeholder 4">
            <a:extLst>
              <a:ext uri="{FF2B5EF4-FFF2-40B4-BE49-F238E27FC236}">
                <a16:creationId xmlns:a16="http://schemas.microsoft.com/office/drawing/2014/main" id="{5F42F68F-38CC-4331-89A8-2AB16BF5A37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67A5C85-A4DB-4D22-83B5-B649AA29E942}"/>
              </a:ext>
            </a:extLst>
          </p:cNvPr>
          <p:cNvSpPr>
            <a:spLocks noGrp="1"/>
          </p:cNvSpPr>
          <p:nvPr>
            <p:ph type="sldNum" sz="quarter" idx="12"/>
          </p:nvPr>
        </p:nvSpPr>
        <p:spPr/>
        <p:txBody>
          <a:bodyPr/>
          <a:lstStyle/>
          <a:p>
            <a:fld id="{34B6ECB5-2CFA-4B7A-86BB-DE86DCDC55B9}" type="slidenum">
              <a:rPr lang="en-AU" smtClean="0"/>
              <a:t>‹#›</a:t>
            </a:fld>
            <a:endParaRPr lang="en-AU"/>
          </a:p>
        </p:txBody>
      </p:sp>
    </p:spTree>
    <p:extLst>
      <p:ext uri="{BB962C8B-B14F-4D97-AF65-F5344CB8AC3E}">
        <p14:creationId xmlns:p14="http://schemas.microsoft.com/office/powerpoint/2010/main" val="2404703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AB0854-C340-409B-B633-9357DD0F14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621246A-39BB-447E-B962-30E84FA538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D16FD21-B3F5-4833-913A-371D72F283E5}"/>
              </a:ext>
            </a:extLst>
          </p:cNvPr>
          <p:cNvSpPr>
            <a:spLocks noGrp="1"/>
          </p:cNvSpPr>
          <p:nvPr>
            <p:ph type="dt" sz="half" idx="10"/>
          </p:nvPr>
        </p:nvSpPr>
        <p:spPr/>
        <p:txBody>
          <a:bodyPr/>
          <a:lstStyle/>
          <a:p>
            <a:fld id="{94FDAC02-4496-4924-9D70-65247C1BC1AA}" type="datetimeFigureOut">
              <a:rPr lang="en-AU" smtClean="0"/>
              <a:t>18/04/2022</a:t>
            </a:fld>
            <a:endParaRPr lang="en-AU"/>
          </a:p>
        </p:txBody>
      </p:sp>
      <p:sp>
        <p:nvSpPr>
          <p:cNvPr id="5" name="Footer Placeholder 4">
            <a:extLst>
              <a:ext uri="{FF2B5EF4-FFF2-40B4-BE49-F238E27FC236}">
                <a16:creationId xmlns:a16="http://schemas.microsoft.com/office/drawing/2014/main" id="{C7F429E7-4240-4377-9BC1-32235E4E180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0AEEF11-B6AF-4E66-A3B1-20C6898AB93F}"/>
              </a:ext>
            </a:extLst>
          </p:cNvPr>
          <p:cNvSpPr>
            <a:spLocks noGrp="1"/>
          </p:cNvSpPr>
          <p:nvPr>
            <p:ph type="sldNum" sz="quarter" idx="12"/>
          </p:nvPr>
        </p:nvSpPr>
        <p:spPr/>
        <p:txBody>
          <a:bodyPr/>
          <a:lstStyle/>
          <a:p>
            <a:fld id="{34B6ECB5-2CFA-4B7A-86BB-DE86DCDC55B9}" type="slidenum">
              <a:rPr lang="en-AU" smtClean="0"/>
              <a:t>‹#›</a:t>
            </a:fld>
            <a:endParaRPr lang="en-AU"/>
          </a:p>
        </p:txBody>
      </p:sp>
    </p:spTree>
    <p:extLst>
      <p:ext uri="{BB962C8B-B14F-4D97-AF65-F5344CB8AC3E}">
        <p14:creationId xmlns:p14="http://schemas.microsoft.com/office/powerpoint/2010/main" val="2488322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C6C625-4EFF-4D5C-A4D3-7B82E210C3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43FB1F4-A048-4B67-8442-0349922B8E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73C2E95-388C-4A2D-8FBE-4FCBC56D08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FDAC02-4496-4924-9D70-65247C1BC1AA}" type="datetimeFigureOut">
              <a:rPr lang="en-AU" smtClean="0"/>
              <a:t>18/04/2022</a:t>
            </a:fld>
            <a:endParaRPr lang="en-AU"/>
          </a:p>
        </p:txBody>
      </p:sp>
      <p:sp>
        <p:nvSpPr>
          <p:cNvPr id="5" name="Footer Placeholder 4">
            <a:extLst>
              <a:ext uri="{FF2B5EF4-FFF2-40B4-BE49-F238E27FC236}">
                <a16:creationId xmlns:a16="http://schemas.microsoft.com/office/drawing/2014/main" id="{D21541A1-36DD-43AD-8163-099E42CDEB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DE1AB497-B887-4112-9CC2-7F9E9B75F3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6ECB5-2CFA-4B7A-86BB-DE86DCDC55B9}" type="slidenum">
              <a:rPr lang="en-AU" smtClean="0"/>
              <a:t>‹#›</a:t>
            </a:fld>
            <a:endParaRPr lang="en-AU"/>
          </a:p>
        </p:txBody>
      </p:sp>
    </p:spTree>
    <p:extLst>
      <p:ext uri="{BB962C8B-B14F-4D97-AF65-F5344CB8AC3E}">
        <p14:creationId xmlns:p14="http://schemas.microsoft.com/office/powerpoint/2010/main" val="26986641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microsoft.com/office/2018/10/relationships/comments" Target="../comments/modernComment_108_DDAB5F1B.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microsoft.com/office/2018/10/relationships/comments" Target="../comments/modernComment_102_A18032F0.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microsoft.com/office/2018/10/relationships/comments" Target="../comments/modernComment_103_72FB91A7.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E252F-47B1-40AB-BC3E-1224AEC6D361}"/>
              </a:ext>
            </a:extLst>
          </p:cNvPr>
          <p:cNvSpPr>
            <a:spLocks noGrp="1"/>
          </p:cNvSpPr>
          <p:nvPr>
            <p:ph type="ctrTitle"/>
          </p:nvPr>
        </p:nvSpPr>
        <p:spPr/>
        <p:txBody>
          <a:bodyPr/>
          <a:lstStyle/>
          <a:p>
            <a:r>
              <a:rPr lang="en-AU" dirty="0"/>
              <a:t>Optimisation of Optical Components</a:t>
            </a:r>
          </a:p>
        </p:txBody>
      </p:sp>
      <p:sp>
        <p:nvSpPr>
          <p:cNvPr id="3" name="Subtitle 2">
            <a:extLst>
              <a:ext uri="{FF2B5EF4-FFF2-40B4-BE49-F238E27FC236}">
                <a16:creationId xmlns:a16="http://schemas.microsoft.com/office/drawing/2014/main" id="{A7769A0A-4B6F-499E-83C3-C73BD40AD4D4}"/>
              </a:ext>
            </a:extLst>
          </p:cNvPr>
          <p:cNvSpPr>
            <a:spLocks noGrp="1"/>
          </p:cNvSpPr>
          <p:nvPr>
            <p:ph type="subTitle" idx="1"/>
          </p:nvPr>
        </p:nvSpPr>
        <p:spPr/>
        <p:txBody>
          <a:bodyPr/>
          <a:lstStyle/>
          <a:p>
            <a:endParaRPr lang="en-AU"/>
          </a:p>
        </p:txBody>
      </p:sp>
    </p:spTree>
    <p:extLst>
      <p:ext uri="{BB962C8B-B14F-4D97-AF65-F5344CB8AC3E}">
        <p14:creationId xmlns:p14="http://schemas.microsoft.com/office/powerpoint/2010/main" val="3094984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93D86-09BF-48F9-B2BC-4EB3178109FC}"/>
              </a:ext>
            </a:extLst>
          </p:cNvPr>
          <p:cNvSpPr>
            <a:spLocks noGrp="1"/>
          </p:cNvSpPr>
          <p:nvPr>
            <p:ph type="title"/>
          </p:nvPr>
        </p:nvSpPr>
        <p:spPr/>
        <p:txBody>
          <a:bodyPr/>
          <a:lstStyle/>
          <a:p>
            <a:r>
              <a:rPr lang="en-AU" dirty="0"/>
              <a:t>Aims</a:t>
            </a:r>
          </a:p>
        </p:txBody>
      </p:sp>
      <p:sp>
        <p:nvSpPr>
          <p:cNvPr id="3" name="Content Placeholder 2">
            <a:extLst>
              <a:ext uri="{FF2B5EF4-FFF2-40B4-BE49-F238E27FC236}">
                <a16:creationId xmlns:a16="http://schemas.microsoft.com/office/drawing/2014/main" id="{981271D5-C4F1-4850-AF74-B3D6CD56285A}"/>
              </a:ext>
            </a:extLst>
          </p:cNvPr>
          <p:cNvSpPr>
            <a:spLocks noGrp="1"/>
          </p:cNvSpPr>
          <p:nvPr>
            <p:ph idx="1"/>
          </p:nvPr>
        </p:nvSpPr>
        <p:spPr>
          <a:xfrm>
            <a:off x="838200" y="1851263"/>
            <a:ext cx="10515600" cy="4351338"/>
          </a:xfrm>
        </p:spPr>
        <p:txBody>
          <a:bodyPr/>
          <a:lstStyle/>
          <a:p>
            <a:r>
              <a:rPr lang="en-AU" dirty="0"/>
              <a:t>Determine the best optical </a:t>
            </a:r>
            <a:r>
              <a:rPr lang="en-AU" dirty="0" err="1"/>
              <a:t>pECI</a:t>
            </a:r>
            <a:r>
              <a:rPr lang="en-AU" dirty="0"/>
              <a:t> component combination</a:t>
            </a:r>
          </a:p>
          <a:p>
            <a:pPr marL="0" indent="0">
              <a:buNone/>
            </a:pPr>
            <a:endParaRPr lang="en-AU" dirty="0"/>
          </a:p>
          <a:p>
            <a:r>
              <a:rPr lang="en-AU" dirty="0"/>
              <a:t>Demonstrate optical </a:t>
            </a:r>
            <a:r>
              <a:rPr lang="en-AU" dirty="0" err="1"/>
              <a:t>pECI</a:t>
            </a:r>
            <a:r>
              <a:rPr lang="en-AU" dirty="0"/>
              <a:t> component combinations don’t suffer from handheld use</a:t>
            </a:r>
          </a:p>
          <a:p>
            <a:endParaRPr lang="en-AU" dirty="0"/>
          </a:p>
          <a:p>
            <a:r>
              <a:rPr lang="en-AU" dirty="0"/>
              <a:t>Demonstrate effect misalignment of substrate and flash unit has on final images</a:t>
            </a:r>
          </a:p>
        </p:txBody>
      </p:sp>
    </p:spTree>
    <p:extLst>
      <p:ext uri="{BB962C8B-B14F-4D97-AF65-F5344CB8AC3E}">
        <p14:creationId xmlns:p14="http://schemas.microsoft.com/office/powerpoint/2010/main" val="1068865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BFE2-33CF-4B47-B2FD-2B965847BD3C}"/>
              </a:ext>
            </a:extLst>
          </p:cNvPr>
          <p:cNvSpPr>
            <a:spLocks noGrp="1"/>
          </p:cNvSpPr>
          <p:nvPr>
            <p:ph type="title"/>
          </p:nvPr>
        </p:nvSpPr>
        <p:spPr/>
        <p:txBody>
          <a:bodyPr/>
          <a:lstStyle/>
          <a:p>
            <a:r>
              <a:rPr lang="en-AU" dirty="0"/>
              <a:t>Background Information</a:t>
            </a:r>
          </a:p>
        </p:txBody>
      </p:sp>
      <p:sp>
        <p:nvSpPr>
          <p:cNvPr id="3" name="Content Placeholder 2">
            <a:extLst>
              <a:ext uri="{FF2B5EF4-FFF2-40B4-BE49-F238E27FC236}">
                <a16:creationId xmlns:a16="http://schemas.microsoft.com/office/drawing/2014/main" id="{6C683E7C-93B5-469C-B7C3-01951F6E8881}"/>
              </a:ext>
            </a:extLst>
          </p:cNvPr>
          <p:cNvSpPr>
            <a:spLocks noGrp="1"/>
          </p:cNvSpPr>
          <p:nvPr>
            <p:ph idx="1"/>
          </p:nvPr>
        </p:nvSpPr>
        <p:spPr/>
        <p:txBody>
          <a:bodyPr>
            <a:normAutofit fontScale="77500" lnSpcReduction="20000"/>
          </a:bodyPr>
          <a:lstStyle/>
          <a:p>
            <a:r>
              <a:rPr lang="en-AU" dirty="0"/>
              <a:t>Easiest way to determine the best component combination is on a copy stand where variables such as being perpendicular to the substrate and flash unit angle and distance can be controlled.</a:t>
            </a:r>
          </a:p>
          <a:p>
            <a:endParaRPr lang="en-AU" dirty="0"/>
          </a:p>
          <a:p>
            <a:r>
              <a:rPr lang="en-AU" dirty="0"/>
              <a:t>Once you are handheld those variables are no longer controlled and have a potential to effect the final image. I need to demonstrate if this is a problem and if it is a major or minor issue.</a:t>
            </a:r>
          </a:p>
          <a:p>
            <a:endParaRPr lang="en-AU" dirty="0"/>
          </a:p>
          <a:p>
            <a:r>
              <a:rPr lang="en-AU" dirty="0"/>
              <a:t>Fresnel lens is a good example, works great on a </a:t>
            </a:r>
            <a:r>
              <a:rPr lang="en-AU" dirty="0" err="1"/>
              <a:t>copystand</a:t>
            </a:r>
            <a:r>
              <a:rPr lang="en-AU" dirty="0"/>
              <a:t>, but too difficult to use handheld. </a:t>
            </a:r>
          </a:p>
          <a:p>
            <a:pPr marL="0" indent="0">
              <a:buNone/>
            </a:pPr>
            <a:endParaRPr lang="en-AU" dirty="0"/>
          </a:p>
          <a:p>
            <a:r>
              <a:rPr lang="en-AU" dirty="0"/>
              <a:t>Therefore I must test each component combination on a copy stand in ideal conditions and then handheld to determine if other components may suffer greatly once taken handheld.</a:t>
            </a:r>
          </a:p>
          <a:p>
            <a:endParaRPr lang="en-AU" dirty="0"/>
          </a:p>
        </p:txBody>
      </p:sp>
    </p:spTree>
    <p:extLst>
      <p:ext uri="{BB962C8B-B14F-4D97-AF65-F5344CB8AC3E}">
        <p14:creationId xmlns:p14="http://schemas.microsoft.com/office/powerpoint/2010/main" val="3718995739"/>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4EF2A-B734-44FD-AC97-CCF1F301CE1A}"/>
              </a:ext>
            </a:extLst>
          </p:cNvPr>
          <p:cNvSpPr>
            <a:spLocks noGrp="1"/>
          </p:cNvSpPr>
          <p:nvPr>
            <p:ph type="title"/>
          </p:nvPr>
        </p:nvSpPr>
        <p:spPr/>
        <p:txBody>
          <a:bodyPr/>
          <a:lstStyle/>
          <a:p>
            <a:r>
              <a:rPr lang="en-AU" dirty="0" err="1"/>
              <a:t>pECI</a:t>
            </a:r>
            <a:r>
              <a:rPr lang="en-AU" dirty="0"/>
              <a:t> Combinations</a:t>
            </a:r>
          </a:p>
        </p:txBody>
      </p:sp>
      <p:graphicFrame>
        <p:nvGraphicFramePr>
          <p:cNvPr id="4" name="Table 4">
            <a:extLst>
              <a:ext uri="{FF2B5EF4-FFF2-40B4-BE49-F238E27FC236}">
                <a16:creationId xmlns:a16="http://schemas.microsoft.com/office/drawing/2014/main" id="{5CB75AFE-5E5D-41E7-ADBB-974B0BCFA081}"/>
              </a:ext>
            </a:extLst>
          </p:cNvPr>
          <p:cNvGraphicFramePr>
            <a:graphicFrameLocks noGrp="1"/>
          </p:cNvGraphicFramePr>
          <p:nvPr>
            <p:ph idx="1"/>
            <p:extLst>
              <p:ext uri="{D42A27DB-BD31-4B8C-83A1-F6EECF244321}">
                <p14:modId xmlns:p14="http://schemas.microsoft.com/office/powerpoint/2010/main" val="3327042560"/>
              </p:ext>
            </p:extLst>
          </p:nvPr>
        </p:nvGraphicFramePr>
        <p:xfrm>
          <a:off x="838200" y="1825625"/>
          <a:ext cx="10515597" cy="405384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2745991041"/>
                    </a:ext>
                  </a:extLst>
                </a:gridCol>
                <a:gridCol w="3505199">
                  <a:extLst>
                    <a:ext uri="{9D8B030D-6E8A-4147-A177-3AD203B41FA5}">
                      <a16:colId xmlns:a16="http://schemas.microsoft.com/office/drawing/2014/main" val="403076029"/>
                    </a:ext>
                  </a:extLst>
                </a:gridCol>
                <a:gridCol w="3505199">
                  <a:extLst>
                    <a:ext uri="{9D8B030D-6E8A-4147-A177-3AD203B41FA5}">
                      <a16:colId xmlns:a16="http://schemas.microsoft.com/office/drawing/2014/main" val="2048339048"/>
                    </a:ext>
                  </a:extLst>
                </a:gridCol>
              </a:tblGrid>
              <a:tr h="370840">
                <a:tc>
                  <a:txBody>
                    <a:bodyPr/>
                    <a:lstStyle/>
                    <a:p>
                      <a:pPr algn="ctr"/>
                      <a:r>
                        <a:rPr lang="en-AU" sz="2800" dirty="0"/>
                        <a:t>Combination Number</a:t>
                      </a:r>
                    </a:p>
                  </a:txBody>
                  <a:tcPr/>
                </a:tc>
                <a:tc>
                  <a:txBody>
                    <a:bodyPr/>
                    <a:lstStyle/>
                    <a:p>
                      <a:pPr algn="ctr"/>
                      <a:r>
                        <a:rPr lang="en-AU" sz="2800" dirty="0"/>
                        <a:t>Semi-transparent Mirror</a:t>
                      </a:r>
                    </a:p>
                  </a:txBody>
                  <a:tcPr/>
                </a:tc>
                <a:tc>
                  <a:txBody>
                    <a:bodyPr/>
                    <a:lstStyle/>
                    <a:p>
                      <a:pPr algn="ctr"/>
                      <a:r>
                        <a:rPr lang="en-AU" sz="2800" dirty="0"/>
                        <a:t>Diffuser</a:t>
                      </a:r>
                    </a:p>
                  </a:txBody>
                  <a:tcPr/>
                </a:tc>
                <a:extLst>
                  <a:ext uri="{0D108BD9-81ED-4DB2-BD59-A6C34878D82A}">
                    <a16:rowId xmlns:a16="http://schemas.microsoft.com/office/drawing/2014/main" val="4035958016"/>
                  </a:ext>
                </a:extLst>
              </a:tr>
              <a:tr h="370840">
                <a:tc>
                  <a:txBody>
                    <a:bodyPr/>
                    <a:lstStyle/>
                    <a:p>
                      <a:pPr algn="ctr"/>
                      <a:r>
                        <a:rPr lang="en-AU" sz="2800" dirty="0"/>
                        <a:t>1</a:t>
                      </a:r>
                    </a:p>
                  </a:txBody>
                  <a:tcPr/>
                </a:tc>
                <a:tc>
                  <a:txBody>
                    <a:bodyPr/>
                    <a:lstStyle/>
                    <a:p>
                      <a:pPr algn="ctr"/>
                      <a:r>
                        <a:rPr lang="en-AU" sz="2800" dirty="0"/>
                        <a:t>CD Case</a:t>
                      </a:r>
                    </a:p>
                  </a:txBody>
                  <a:tcPr/>
                </a:tc>
                <a:tc>
                  <a:txBody>
                    <a:bodyPr/>
                    <a:lstStyle/>
                    <a:p>
                      <a:pPr algn="ctr"/>
                      <a:r>
                        <a:rPr lang="en-AU" sz="2800" dirty="0"/>
                        <a:t>Acrylic</a:t>
                      </a:r>
                    </a:p>
                  </a:txBody>
                  <a:tcPr/>
                </a:tc>
                <a:extLst>
                  <a:ext uri="{0D108BD9-81ED-4DB2-BD59-A6C34878D82A}">
                    <a16:rowId xmlns:a16="http://schemas.microsoft.com/office/drawing/2014/main" val="3748443518"/>
                  </a:ext>
                </a:extLst>
              </a:tr>
              <a:tr h="370840">
                <a:tc>
                  <a:txBody>
                    <a:bodyPr/>
                    <a:lstStyle/>
                    <a:p>
                      <a:pPr algn="ctr"/>
                      <a:r>
                        <a:rPr lang="en-AU" sz="2800" dirty="0"/>
                        <a:t>2</a:t>
                      </a:r>
                    </a:p>
                  </a:txBody>
                  <a:tcPr/>
                </a:tc>
                <a:tc>
                  <a:txBody>
                    <a:bodyPr/>
                    <a:lstStyle/>
                    <a:p>
                      <a:pPr algn="ctr"/>
                      <a:r>
                        <a:rPr lang="en-AU" sz="2800" dirty="0"/>
                        <a:t>Acrylic Two-way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800" b="0" i="0" u="none" strike="noStrike" kern="1200" cap="none" spc="0" normalizeH="0" baseline="0" noProof="0">
                          <a:ln>
                            <a:noFill/>
                          </a:ln>
                          <a:solidFill>
                            <a:prstClr val="black"/>
                          </a:solidFill>
                          <a:effectLst/>
                          <a:uLnTx/>
                          <a:uFillTx/>
                          <a:latin typeface="Calibri" panose="020F0502020204030204"/>
                          <a:ea typeface="+mn-ea"/>
                          <a:cs typeface="+mn-cs"/>
                        </a:rPr>
                        <a:t>Acrylic</a:t>
                      </a:r>
                      <a:endParaRPr kumimoji="0" lang="en-AU" sz="2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1419967281"/>
                  </a:ext>
                </a:extLst>
              </a:tr>
              <a:tr h="370840">
                <a:tc>
                  <a:txBody>
                    <a:bodyPr/>
                    <a:lstStyle/>
                    <a:p>
                      <a:pPr algn="ctr"/>
                      <a:r>
                        <a:rPr lang="en-AU" sz="2800" dirty="0"/>
                        <a:t>3</a:t>
                      </a:r>
                    </a:p>
                  </a:txBody>
                  <a:tcPr/>
                </a:tc>
                <a:tc>
                  <a:txBody>
                    <a:bodyPr/>
                    <a:lstStyle/>
                    <a:p>
                      <a:pPr algn="ctr"/>
                      <a:r>
                        <a:rPr lang="en-AU" sz="2800" dirty="0" err="1"/>
                        <a:t>Beamsplitter</a:t>
                      </a:r>
                      <a:endParaRPr lang="en-AU" sz="28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800" b="0" i="0" u="none" strike="noStrike" kern="1200" cap="none" spc="0" normalizeH="0" baseline="0" noProof="0" dirty="0">
                          <a:ln>
                            <a:noFill/>
                          </a:ln>
                          <a:solidFill>
                            <a:prstClr val="black"/>
                          </a:solidFill>
                          <a:effectLst/>
                          <a:uLnTx/>
                          <a:uFillTx/>
                          <a:latin typeface="Calibri" panose="020F0502020204030204"/>
                          <a:ea typeface="+mn-ea"/>
                          <a:cs typeface="+mn-cs"/>
                        </a:rPr>
                        <a:t>Acrylic</a:t>
                      </a:r>
                    </a:p>
                  </a:txBody>
                  <a:tcPr/>
                </a:tc>
                <a:extLst>
                  <a:ext uri="{0D108BD9-81ED-4DB2-BD59-A6C34878D82A}">
                    <a16:rowId xmlns:a16="http://schemas.microsoft.com/office/drawing/2014/main" val="3844985918"/>
                  </a:ext>
                </a:extLst>
              </a:tr>
              <a:tr h="370840">
                <a:tc>
                  <a:txBody>
                    <a:bodyPr/>
                    <a:lstStyle/>
                    <a:p>
                      <a:pPr algn="ctr"/>
                      <a:r>
                        <a:rPr lang="en-AU" sz="2800" dirty="0"/>
                        <a:t>4</a:t>
                      </a:r>
                    </a:p>
                  </a:txBody>
                  <a:tcPr/>
                </a:tc>
                <a:tc>
                  <a:txBody>
                    <a:bodyPr/>
                    <a:lstStyle/>
                    <a:p>
                      <a:pPr algn="ctr"/>
                      <a:r>
                        <a:rPr lang="en-AU" sz="2800" dirty="0"/>
                        <a:t>CD Case</a:t>
                      </a:r>
                    </a:p>
                  </a:txBody>
                  <a:tcPr/>
                </a:tc>
                <a:tc>
                  <a:txBody>
                    <a:bodyPr/>
                    <a:lstStyle/>
                    <a:p>
                      <a:pPr algn="ctr"/>
                      <a:r>
                        <a:rPr lang="en-AU" sz="2800" dirty="0" err="1"/>
                        <a:t>MateLux</a:t>
                      </a:r>
                      <a:r>
                        <a:rPr lang="en-AU" sz="2800" dirty="0"/>
                        <a:t> Glass</a:t>
                      </a:r>
                    </a:p>
                  </a:txBody>
                  <a:tcPr/>
                </a:tc>
                <a:extLst>
                  <a:ext uri="{0D108BD9-81ED-4DB2-BD59-A6C34878D82A}">
                    <a16:rowId xmlns:a16="http://schemas.microsoft.com/office/drawing/2014/main" val="2339715695"/>
                  </a:ext>
                </a:extLst>
              </a:tr>
              <a:tr h="370840">
                <a:tc>
                  <a:txBody>
                    <a:bodyPr/>
                    <a:lstStyle/>
                    <a:p>
                      <a:pPr algn="ctr"/>
                      <a:r>
                        <a:rPr lang="en-AU" sz="2800" dirty="0"/>
                        <a:t>5</a:t>
                      </a:r>
                    </a:p>
                  </a:txBody>
                  <a:tcPr/>
                </a:tc>
                <a:tc>
                  <a:txBody>
                    <a:bodyPr/>
                    <a:lstStyle/>
                    <a:p>
                      <a:pPr algn="ctr"/>
                      <a:r>
                        <a:rPr lang="en-AU" sz="2800" dirty="0"/>
                        <a:t>Acrylic Two-way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800" b="0" i="0" u="none" strike="noStrike" kern="1200" cap="none" spc="0" normalizeH="0" baseline="0" noProof="0">
                          <a:ln>
                            <a:noFill/>
                          </a:ln>
                          <a:solidFill>
                            <a:prstClr val="black"/>
                          </a:solidFill>
                          <a:effectLst/>
                          <a:uLnTx/>
                          <a:uFillTx/>
                          <a:latin typeface="Calibri" panose="020F0502020204030204"/>
                          <a:ea typeface="+mn-ea"/>
                          <a:cs typeface="+mn-cs"/>
                        </a:rPr>
                        <a:t>MateLux Glass</a:t>
                      </a:r>
                      <a:endParaRPr kumimoji="0" lang="en-AU" sz="2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tc>
                <a:extLst>
                  <a:ext uri="{0D108BD9-81ED-4DB2-BD59-A6C34878D82A}">
                    <a16:rowId xmlns:a16="http://schemas.microsoft.com/office/drawing/2014/main" val="952632007"/>
                  </a:ext>
                </a:extLst>
              </a:tr>
              <a:tr h="0">
                <a:tc>
                  <a:txBody>
                    <a:bodyPr/>
                    <a:lstStyle/>
                    <a:p>
                      <a:pPr algn="ctr"/>
                      <a:r>
                        <a:rPr lang="en-AU" sz="2800" dirty="0"/>
                        <a:t>6</a:t>
                      </a:r>
                    </a:p>
                  </a:txBody>
                  <a:tcPr/>
                </a:tc>
                <a:tc>
                  <a:txBody>
                    <a:bodyPr/>
                    <a:lstStyle/>
                    <a:p>
                      <a:pPr algn="ctr"/>
                      <a:r>
                        <a:rPr lang="en-AU" sz="2800" dirty="0" err="1"/>
                        <a:t>Beamsplitter</a:t>
                      </a:r>
                      <a:endParaRPr lang="en-AU" sz="28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800" b="0" i="0" u="none" strike="noStrike" kern="1200" cap="none" spc="0" normalizeH="0" baseline="0" noProof="0" dirty="0" err="1">
                          <a:ln>
                            <a:noFill/>
                          </a:ln>
                          <a:solidFill>
                            <a:prstClr val="black"/>
                          </a:solidFill>
                          <a:effectLst/>
                          <a:uLnTx/>
                          <a:uFillTx/>
                          <a:latin typeface="Calibri" panose="020F0502020204030204"/>
                          <a:ea typeface="+mn-ea"/>
                          <a:cs typeface="+mn-cs"/>
                        </a:rPr>
                        <a:t>MateLux</a:t>
                      </a:r>
                      <a:r>
                        <a:rPr kumimoji="0" lang="en-AU" sz="2800" b="0" i="0" u="none" strike="noStrike" kern="1200" cap="none" spc="0" normalizeH="0" baseline="0" noProof="0" dirty="0">
                          <a:ln>
                            <a:noFill/>
                          </a:ln>
                          <a:solidFill>
                            <a:prstClr val="black"/>
                          </a:solidFill>
                          <a:effectLst/>
                          <a:uLnTx/>
                          <a:uFillTx/>
                          <a:latin typeface="Calibri" panose="020F0502020204030204"/>
                          <a:ea typeface="+mn-ea"/>
                          <a:cs typeface="+mn-cs"/>
                        </a:rPr>
                        <a:t> Glass</a:t>
                      </a:r>
                    </a:p>
                  </a:txBody>
                  <a:tcPr/>
                </a:tc>
                <a:extLst>
                  <a:ext uri="{0D108BD9-81ED-4DB2-BD59-A6C34878D82A}">
                    <a16:rowId xmlns:a16="http://schemas.microsoft.com/office/drawing/2014/main" val="882460427"/>
                  </a:ext>
                </a:extLst>
              </a:tr>
            </a:tbl>
          </a:graphicData>
        </a:graphic>
      </p:graphicFrame>
    </p:spTree>
    <p:extLst>
      <p:ext uri="{BB962C8B-B14F-4D97-AF65-F5344CB8AC3E}">
        <p14:creationId xmlns:p14="http://schemas.microsoft.com/office/powerpoint/2010/main" val="2709533424"/>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61122-23A4-483C-AA53-C62D0D2D2169}"/>
              </a:ext>
            </a:extLst>
          </p:cNvPr>
          <p:cNvSpPr>
            <a:spLocks noGrp="1"/>
          </p:cNvSpPr>
          <p:nvPr>
            <p:ph type="title"/>
          </p:nvPr>
        </p:nvSpPr>
        <p:spPr/>
        <p:txBody>
          <a:bodyPr/>
          <a:lstStyle/>
          <a:p>
            <a:r>
              <a:rPr lang="en-AU" dirty="0"/>
              <a:t>Donors, substrates and aging periods</a:t>
            </a:r>
          </a:p>
        </p:txBody>
      </p:sp>
      <p:sp>
        <p:nvSpPr>
          <p:cNvPr id="3" name="Content Placeholder 2">
            <a:extLst>
              <a:ext uri="{FF2B5EF4-FFF2-40B4-BE49-F238E27FC236}">
                <a16:creationId xmlns:a16="http://schemas.microsoft.com/office/drawing/2014/main" id="{DB2B6128-7B12-4067-947C-AF3A590E6108}"/>
              </a:ext>
            </a:extLst>
          </p:cNvPr>
          <p:cNvSpPr>
            <a:spLocks noGrp="1"/>
          </p:cNvSpPr>
          <p:nvPr>
            <p:ph idx="1"/>
          </p:nvPr>
        </p:nvSpPr>
        <p:spPr/>
        <p:txBody>
          <a:bodyPr/>
          <a:lstStyle/>
          <a:p>
            <a:r>
              <a:rPr lang="en-AU" dirty="0"/>
              <a:t>6 donors – each donating one natural fingermark to 3 substrates</a:t>
            </a:r>
          </a:p>
          <a:p>
            <a:endParaRPr lang="en-AU" dirty="0"/>
          </a:p>
          <a:p>
            <a:r>
              <a:rPr lang="en-AU" dirty="0"/>
              <a:t>Substrates include</a:t>
            </a:r>
          </a:p>
          <a:p>
            <a:pPr lvl="1"/>
            <a:r>
              <a:rPr lang="en-AU" dirty="0"/>
              <a:t>Glass</a:t>
            </a:r>
          </a:p>
          <a:p>
            <a:pPr lvl="1"/>
            <a:r>
              <a:rPr lang="en-AU" dirty="0"/>
              <a:t>Metal</a:t>
            </a:r>
          </a:p>
          <a:p>
            <a:pPr lvl="1"/>
            <a:r>
              <a:rPr lang="en-AU" dirty="0"/>
              <a:t>Plastic	</a:t>
            </a:r>
          </a:p>
          <a:p>
            <a:pPr lvl="1"/>
            <a:endParaRPr lang="en-AU" dirty="0"/>
          </a:p>
          <a:p>
            <a:r>
              <a:rPr lang="en-AU" dirty="0"/>
              <a:t>Aging Period – either after deposition plus 24 hours, or I only age them 24 hours and record them. </a:t>
            </a:r>
          </a:p>
        </p:txBody>
      </p:sp>
    </p:spTree>
    <p:extLst>
      <p:ext uri="{BB962C8B-B14F-4D97-AF65-F5344CB8AC3E}">
        <p14:creationId xmlns:p14="http://schemas.microsoft.com/office/powerpoint/2010/main" val="1929089447"/>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AC77A-B9D0-4205-AEA8-441A5AF8C75F}"/>
              </a:ext>
            </a:extLst>
          </p:cNvPr>
          <p:cNvSpPr>
            <a:spLocks noGrp="1"/>
          </p:cNvSpPr>
          <p:nvPr>
            <p:ph type="title"/>
          </p:nvPr>
        </p:nvSpPr>
        <p:spPr/>
        <p:txBody>
          <a:bodyPr/>
          <a:lstStyle/>
          <a:p>
            <a:r>
              <a:rPr lang="en-AU" dirty="0"/>
              <a:t>Data Collection</a:t>
            </a:r>
          </a:p>
        </p:txBody>
      </p:sp>
      <p:sp>
        <p:nvSpPr>
          <p:cNvPr id="3" name="Content Placeholder 2">
            <a:extLst>
              <a:ext uri="{FF2B5EF4-FFF2-40B4-BE49-F238E27FC236}">
                <a16:creationId xmlns:a16="http://schemas.microsoft.com/office/drawing/2014/main" id="{F3946E59-06F7-4D78-A374-5932A96A3569}"/>
              </a:ext>
            </a:extLst>
          </p:cNvPr>
          <p:cNvSpPr>
            <a:spLocks noGrp="1"/>
          </p:cNvSpPr>
          <p:nvPr>
            <p:ph idx="1"/>
          </p:nvPr>
        </p:nvSpPr>
        <p:spPr/>
        <p:txBody>
          <a:bodyPr>
            <a:normAutofit/>
          </a:bodyPr>
          <a:lstStyle/>
          <a:p>
            <a:r>
              <a:rPr lang="en-AU" dirty="0"/>
              <a:t>Split into two sections</a:t>
            </a:r>
          </a:p>
          <a:p>
            <a:endParaRPr lang="en-AU" dirty="0"/>
          </a:p>
          <a:p>
            <a:r>
              <a:rPr lang="en-AU" dirty="0"/>
              <a:t>Round 1 – </a:t>
            </a:r>
            <a:r>
              <a:rPr lang="en-AU" dirty="0" err="1"/>
              <a:t>copystand</a:t>
            </a:r>
            <a:r>
              <a:rPr lang="en-AU" dirty="0"/>
              <a:t> images </a:t>
            </a:r>
          </a:p>
          <a:p>
            <a:endParaRPr lang="en-AU" dirty="0"/>
          </a:p>
          <a:p>
            <a:r>
              <a:rPr lang="en-AU" dirty="0"/>
              <a:t>Round 2 – handheld images</a:t>
            </a:r>
          </a:p>
        </p:txBody>
      </p:sp>
    </p:spTree>
    <p:extLst>
      <p:ext uri="{BB962C8B-B14F-4D97-AF65-F5344CB8AC3E}">
        <p14:creationId xmlns:p14="http://schemas.microsoft.com/office/powerpoint/2010/main" val="2806247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99971-4EC5-4A9E-A1A7-A7823668DA6A}"/>
              </a:ext>
            </a:extLst>
          </p:cNvPr>
          <p:cNvSpPr>
            <a:spLocks noGrp="1"/>
          </p:cNvSpPr>
          <p:nvPr>
            <p:ph type="title"/>
          </p:nvPr>
        </p:nvSpPr>
        <p:spPr/>
        <p:txBody>
          <a:bodyPr/>
          <a:lstStyle/>
          <a:p>
            <a:r>
              <a:rPr lang="en-AU" dirty="0"/>
              <a:t>Data Collection - Round 1</a:t>
            </a:r>
          </a:p>
        </p:txBody>
      </p:sp>
      <p:sp>
        <p:nvSpPr>
          <p:cNvPr id="3" name="Content Placeholder 2">
            <a:extLst>
              <a:ext uri="{FF2B5EF4-FFF2-40B4-BE49-F238E27FC236}">
                <a16:creationId xmlns:a16="http://schemas.microsoft.com/office/drawing/2014/main" id="{090AB68D-AF5C-4512-99CF-D68A38C1D6D8}"/>
              </a:ext>
            </a:extLst>
          </p:cNvPr>
          <p:cNvSpPr>
            <a:spLocks noGrp="1"/>
          </p:cNvSpPr>
          <p:nvPr>
            <p:ph idx="1"/>
          </p:nvPr>
        </p:nvSpPr>
        <p:spPr/>
        <p:txBody>
          <a:bodyPr/>
          <a:lstStyle/>
          <a:p>
            <a:r>
              <a:rPr lang="en-AU" dirty="0"/>
              <a:t>Set up camera and flash unit so the flash is at an optimum length and angle from each </a:t>
            </a:r>
            <a:r>
              <a:rPr lang="en-AU" dirty="0" err="1"/>
              <a:t>pECI</a:t>
            </a:r>
            <a:r>
              <a:rPr lang="en-AU" dirty="0"/>
              <a:t> combination and device is confirmed to be perpendicular to the substrate.</a:t>
            </a:r>
          </a:p>
          <a:p>
            <a:endParaRPr lang="en-AU" dirty="0"/>
          </a:p>
          <a:p>
            <a:r>
              <a:rPr lang="en-AU" dirty="0"/>
              <a:t>Record all 18 fingermarks with each component combo</a:t>
            </a:r>
          </a:p>
          <a:p>
            <a:endParaRPr lang="en-AU" dirty="0"/>
          </a:p>
          <a:p>
            <a:r>
              <a:rPr lang="en-AU" dirty="0"/>
              <a:t>This will demonstrate capability of optical components in ideal conditions and should show each components true effect on the final image. </a:t>
            </a:r>
          </a:p>
        </p:txBody>
      </p:sp>
    </p:spTree>
    <p:extLst>
      <p:ext uri="{BB962C8B-B14F-4D97-AF65-F5344CB8AC3E}">
        <p14:creationId xmlns:p14="http://schemas.microsoft.com/office/powerpoint/2010/main" val="4151283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99971-4EC5-4A9E-A1A7-A7823668DA6A}"/>
              </a:ext>
            </a:extLst>
          </p:cNvPr>
          <p:cNvSpPr>
            <a:spLocks noGrp="1"/>
          </p:cNvSpPr>
          <p:nvPr>
            <p:ph type="title"/>
          </p:nvPr>
        </p:nvSpPr>
        <p:spPr/>
        <p:txBody>
          <a:bodyPr/>
          <a:lstStyle/>
          <a:p>
            <a:r>
              <a:rPr lang="en-AU" dirty="0"/>
              <a:t>Data Collection- Round 2</a:t>
            </a:r>
          </a:p>
        </p:txBody>
      </p:sp>
      <p:sp>
        <p:nvSpPr>
          <p:cNvPr id="3" name="Content Placeholder 2">
            <a:extLst>
              <a:ext uri="{FF2B5EF4-FFF2-40B4-BE49-F238E27FC236}">
                <a16:creationId xmlns:a16="http://schemas.microsoft.com/office/drawing/2014/main" id="{090AB68D-AF5C-4512-99CF-D68A38C1D6D8}"/>
              </a:ext>
            </a:extLst>
          </p:cNvPr>
          <p:cNvSpPr>
            <a:spLocks noGrp="1"/>
          </p:cNvSpPr>
          <p:nvPr>
            <p:ph idx="1"/>
          </p:nvPr>
        </p:nvSpPr>
        <p:spPr/>
        <p:txBody>
          <a:bodyPr>
            <a:normAutofit lnSpcReduction="10000"/>
          </a:bodyPr>
          <a:lstStyle/>
          <a:p>
            <a:r>
              <a:rPr lang="en-AU" dirty="0"/>
              <a:t>Take each component combo handheld and re-record the same fingermarks deposited on the same substrates.</a:t>
            </a:r>
          </a:p>
          <a:p>
            <a:endParaRPr lang="en-AU" dirty="0"/>
          </a:p>
          <a:p>
            <a:r>
              <a:rPr lang="en-AU" dirty="0"/>
              <a:t>Now I cannot confirm if the device is perpendicular and the flash unit will be at variable distances and angles from the </a:t>
            </a:r>
            <a:r>
              <a:rPr lang="en-AU" dirty="0" err="1"/>
              <a:t>pECI</a:t>
            </a:r>
            <a:r>
              <a:rPr lang="en-AU" dirty="0"/>
              <a:t> box.</a:t>
            </a:r>
          </a:p>
          <a:p>
            <a:endParaRPr lang="en-AU" dirty="0"/>
          </a:p>
          <a:p>
            <a:r>
              <a:rPr lang="en-AU" dirty="0"/>
              <a:t>Record all 18 fingermarks with each component combo</a:t>
            </a:r>
          </a:p>
          <a:p>
            <a:endParaRPr lang="en-AU" dirty="0"/>
          </a:p>
          <a:p>
            <a:r>
              <a:rPr lang="en-AU" dirty="0"/>
              <a:t>Determines capability of component combinations in uncontrolled  conditions </a:t>
            </a:r>
          </a:p>
        </p:txBody>
      </p:sp>
    </p:spTree>
    <p:extLst>
      <p:ext uri="{BB962C8B-B14F-4D97-AF65-F5344CB8AC3E}">
        <p14:creationId xmlns:p14="http://schemas.microsoft.com/office/powerpoint/2010/main" val="3215251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99971-4EC5-4A9E-A1A7-A7823668DA6A}"/>
              </a:ext>
            </a:extLst>
          </p:cNvPr>
          <p:cNvSpPr>
            <a:spLocks noGrp="1"/>
          </p:cNvSpPr>
          <p:nvPr>
            <p:ph type="title"/>
          </p:nvPr>
        </p:nvSpPr>
        <p:spPr/>
        <p:txBody>
          <a:bodyPr/>
          <a:lstStyle/>
          <a:p>
            <a:r>
              <a:rPr lang="en-AU" dirty="0"/>
              <a:t>Data Analysis – Round 1 </a:t>
            </a:r>
          </a:p>
        </p:txBody>
      </p:sp>
      <p:graphicFrame>
        <p:nvGraphicFramePr>
          <p:cNvPr id="4" name="Table 4">
            <a:extLst>
              <a:ext uri="{FF2B5EF4-FFF2-40B4-BE49-F238E27FC236}">
                <a16:creationId xmlns:a16="http://schemas.microsoft.com/office/drawing/2014/main" id="{B2A17E93-E6EF-4B6F-9F3F-AFE9816EBFE4}"/>
              </a:ext>
            </a:extLst>
          </p:cNvPr>
          <p:cNvGraphicFramePr>
            <a:graphicFrameLocks noGrp="1"/>
          </p:cNvGraphicFramePr>
          <p:nvPr>
            <p:ph idx="1"/>
            <p:extLst>
              <p:ext uri="{D42A27DB-BD31-4B8C-83A1-F6EECF244321}">
                <p14:modId xmlns:p14="http://schemas.microsoft.com/office/powerpoint/2010/main" val="3179454730"/>
              </p:ext>
            </p:extLst>
          </p:nvPr>
        </p:nvGraphicFramePr>
        <p:xfrm>
          <a:off x="838199" y="3640511"/>
          <a:ext cx="10254240" cy="2987258"/>
        </p:xfrm>
        <a:graphic>
          <a:graphicData uri="http://schemas.openxmlformats.org/drawingml/2006/table">
            <a:tbl>
              <a:tblPr firstRow="1" bandRow="1">
                <a:tableStyleId>{5C22544A-7EE6-4342-B048-85BDC9FD1C3A}</a:tableStyleId>
              </a:tblPr>
              <a:tblGrid>
                <a:gridCol w="1709040">
                  <a:extLst>
                    <a:ext uri="{9D8B030D-6E8A-4147-A177-3AD203B41FA5}">
                      <a16:colId xmlns:a16="http://schemas.microsoft.com/office/drawing/2014/main" val="1870750698"/>
                    </a:ext>
                  </a:extLst>
                </a:gridCol>
                <a:gridCol w="1709040">
                  <a:extLst>
                    <a:ext uri="{9D8B030D-6E8A-4147-A177-3AD203B41FA5}">
                      <a16:colId xmlns:a16="http://schemas.microsoft.com/office/drawing/2014/main" val="3856377952"/>
                    </a:ext>
                  </a:extLst>
                </a:gridCol>
                <a:gridCol w="1709040">
                  <a:extLst>
                    <a:ext uri="{9D8B030D-6E8A-4147-A177-3AD203B41FA5}">
                      <a16:colId xmlns:a16="http://schemas.microsoft.com/office/drawing/2014/main" val="1786365980"/>
                    </a:ext>
                  </a:extLst>
                </a:gridCol>
                <a:gridCol w="1709040">
                  <a:extLst>
                    <a:ext uri="{9D8B030D-6E8A-4147-A177-3AD203B41FA5}">
                      <a16:colId xmlns:a16="http://schemas.microsoft.com/office/drawing/2014/main" val="2085639606"/>
                    </a:ext>
                  </a:extLst>
                </a:gridCol>
                <a:gridCol w="1709040">
                  <a:extLst>
                    <a:ext uri="{9D8B030D-6E8A-4147-A177-3AD203B41FA5}">
                      <a16:colId xmlns:a16="http://schemas.microsoft.com/office/drawing/2014/main" val="3214349249"/>
                    </a:ext>
                  </a:extLst>
                </a:gridCol>
                <a:gridCol w="1709040">
                  <a:extLst>
                    <a:ext uri="{9D8B030D-6E8A-4147-A177-3AD203B41FA5}">
                      <a16:colId xmlns:a16="http://schemas.microsoft.com/office/drawing/2014/main" val="2166114874"/>
                    </a:ext>
                  </a:extLst>
                </a:gridCol>
              </a:tblGrid>
              <a:tr h="701258">
                <a:tc>
                  <a:txBody>
                    <a:bodyPr/>
                    <a:lstStyle/>
                    <a:p>
                      <a:pPr algn="ctr"/>
                      <a:r>
                        <a:rPr lang="en-AU" sz="2400" dirty="0" err="1"/>
                        <a:t>pECI</a:t>
                      </a:r>
                      <a:r>
                        <a:rPr lang="en-AU" sz="2400" dirty="0"/>
                        <a:t> Combo</a:t>
                      </a:r>
                    </a:p>
                  </a:txBody>
                  <a:tcPr anchor="ctr"/>
                </a:tc>
                <a:tc gridSpan="5">
                  <a:txBody>
                    <a:bodyPr/>
                    <a:lstStyle/>
                    <a:p>
                      <a:pPr algn="ctr"/>
                      <a:r>
                        <a:rPr lang="en-AU" sz="2400" dirty="0"/>
                        <a:t>Compared to </a:t>
                      </a:r>
                      <a:r>
                        <a:rPr lang="en-AU" sz="2400" dirty="0" err="1"/>
                        <a:t>pECI</a:t>
                      </a:r>
                      <a:r>
                        <a:rPr lang="en-AU" sz="2400" dirty="0"/>
                        <a:t> Combo</a:t>
                      </a:r>
                    </a:p>
                  </a:txBody>
                  <a:tcPr anchor="ctr"/>
                </a:tc>
                <a:tc hMerge="1">
                  <a:txBody>
                    <a:bodyPr/>
                    <a:lstStyle/>
                    <a:p>
                      <a:endParaRPr lang="en-AU" dirty="0"/>
                    </a:p>
                  </a:txBody>
                  <a:tcPr/>
                </a:tc>
                <a:tc hMerge="1">
                  <a:txBody>
                    <a:bodyPr/>
                    <a:lstStyle/>
                    <a:p>
                      <a:endParaRPr lang="en-AU" dirty="0"/>
                    </a:p>
                  </a:txBody>
                  <a:tcPr/>
                </a:tc>
                <a:tc hMerge="1">
                  <a:txBody>
                    <a:bodyPr/>
                    <a:lstStyle/>
                    <a:p>
                      <a:endParaRPr lang="en-AU"/>
                    </a:p>
                  </a:txBody>
                  <a:tcPr/>
                </a:tc>
                <a:tc hMerge="1">
                  <a:txBody>
                    <a:bodyPr/>
                    <a:lstStyle/>
                    <a:p>
                      <a:endParaRPr lang="en-AU" dirty="0"/>
                    </a:p>
                  </a:txBody>
                  <a:tcPr/>
                </a:tc>
                <a:extLst>
                  <a:ext uri="{0D108BD9-81ED-4DB2-BD59-A6C34878D82A}">
                    <a16:rowId xmlns:a16="http://schemas.microsoft.com/office/drawing/2014/main" val="3126934148"/>
                  </a:ext>
                </a:extLst>
              </a:tr>
              <a:tr h="389588">
                <a:tc>
                  <a:txBody>
                    <a:bodyPr/>
                    <a:lstStyle/>
                    <a:p>
                      <a:pPr algn="ctr"/>
                      <a:r>
                        <a:rPr lang="en-AU" sz="2400" dirty="0"/>
                        <a:t>1</a:t>
                      </a:r>
                    </a:p>
                  </a:txBody>
                  <a:tcPr anchor="ctr"/>
                </a:tc>
                <a:tc>
                  <a:txBody>
                    <a:bodyPr/>
                    <a:lstStyle/>
                    <a:p>
                      <a:pPr algn="ctr"/>
                      <a:r>
                        <a:rPr lang="en-AU" sz="2400" dirty="0"/>
                        <a:t>2</a:t>
                      </a:r>
                    </a:p>
                  </a:txBody>
                  <a:tcPr anchor="ctr"/>
                </a:tc>
                <a:tc>
                  <a:txBody>
                    <a:bodyPr/>
                    <a:lstStyle/>
                    <a:p>
                      <a:pPr algn="ctr"/>
                      <a:r>
                        <a:rPr lang="en-AU" sz="2400" dirty="0"/>
                        <a:t>3</a:t>
                      </a:r>
                    </a:p>
                  </a:txBody>
                  <a:tcPr anchor="ctr"/>
                </a:tc>
                <a:tc>
                  <a:txBody>
                    <a:bodyPr/>
                    <a:lstStyle/>
                    <a:p>
                      <a:pPr algn="ctr"/>
                      <a:r>
                        <a:rPr lang="en-AU" sz="2400" dirty="0"/>
                        <a:t>4</a:t>
                      </a:r>
                    </a:p>
                  </a:txBody>
                  <a:tcPr anchor="ctr"/>
                </a:tc>
                <a:tc>
                  <a:txBody>
                    <a:bodyPr/>
                    <a:lstStyle/>
                    <a:p>
                      <a:pPr algn="ctr"/>
                      <a:r>
                        <a:rPr lang="en-AU" sz="2400" dirty="0"/>
                        <a:t>5</a:t>
                      </a:r>
                    </a:p>
                  </a:txBody>
                  <a:tcPr anchor="ctr"/>
                </a:tc>
                <a:tc>
                  <a:txBody>
                    <a:bodyPr/>
                    <a:lstStyle/>
                    <a:p>
                      <a:pPr algn="ctr"/>
                      <a:r>
                        <a:rPr lang="en-AU" sz="2400" dirty="0"/>
                        <a:t>6</a:t>
                      </a:r>
                    </a:p>
                  </a:txBody>
                  <a:tcPr anchor="ctr"/>
                </a:tc>
                <a:extLst>
                  <a:ext uri="{0D108BD9-81ED-4DB2-BD59-A6C34878D82A}">
                    <a16:rowId xmlns:a16="http://schemas.microsoft.com/office/drawing/2014/main" val="2408057394"/>
                  </a:ext>
                </a:extLst>
              </a:tr>
              <a:tr h="389588">
                <a:tc>
                  <a:txBody>
                    <a:bodyPr/>
                    <a:lstStyle/>
                    <a:p>
                      <a:pPr algn="ctr"/>
                      <a:r>
                        <a:rPr lang="en-AU" sz="2400" dirty="0"/>
                        <a:t>2</a:t>
                      </a:r>
                    </a:p>
                  </a:txBody>
                  <a:tcPr anchor="ctr"/>
                </a:tc>
                <a:tc>
                  <a:txBody>
                    <a:bodyPr/>
                    <a:lstStyle/>
                    <a:p>
                      <a:pPr algn="ctr"/>
                      <a:r>
                        <a:rPr lang="en-AU" sz="2400" dirty="0"/>
                        <a:t>3</a:t>
                      </a:r>
                    </a:p>
                  </a:txBody>
                  <a:tcPr anchor="ctr"/>
                </a:tc>
                <a:tc>
                  <a:txBody>
                    <a:bodyPr/>
                    <a:lstStyle/>
                    <a:p>
                      <a:pPr algn="ctr"/>
                      <a:r>
                        <a:rPr lang="en-AU" sz="2400" dirty="0"/>
                        <a:t>4</a:t>
                      </a:r>
                    </a:p>
                  </a:txBody>
                  <a:tcPr anchor="ctr"/>
                </a:tc>
                <a:tc>
                  <a:txBody>
                    <a:bodyPr/>
                    <a:lstStyle/>
                    <a:p>
                      <a:pPr algn="ctr"/>
                      <a:r>
                        <a:rPr lang="en-AU" sz="2400" dirty="0"/>
                        <a:t>5</a:t>
                      </a:r>
                    </a:p>
                  </a:txBody>
                  <a:tcPr anchor="ctr"/>
                </a:tc>
                <a:tc>
                  <a:txBody>
                    <a:bodyPr/>
                    <a:lstStyle/>
                    <a:p>
                      <a:pPr algn="ctr"/>
                      <a:r>
                        <a:rPr lang="en-AU" sz="2400" dirty="0"/>
                        <a:t>6</a:t>
                      </a:r>
                    </a:p>
                  </a:txBody>
                  <a:tcPr anchor="ctr"/>
                </a:tc>
                <a:tc>
                  <a:txBody>
                    <a:bodyPr/>
                    <a:lstStyle/>
                    <a:p>
                      <a:pPr algn="ctr"/>
                      <a:endParaRPr lang="en-AU" sz="2400" dirty="0"/>
                    </a:p>
                  </a:txBody>
                  <a:tcPr anchor="ctr">
                    <a:solidFill>
                      <a:schemeClr val="bg2">
                        <a:lumMod val="25000"/>
                      </a:schemeClr>
                    </a:solidFill>
                  </a:tcPr>
                </a:tc>
                <a:extLst>
                  <a:ext uri="{0D108BD9-81ED-4DB2-BD59-A6C34878D82A}">
                    <a16:rowId xmlns:a16="http://schemas.microsoft.com/office/drawing/2014/main" val="3243117515"/>
                  </a:ext>
                </a:extLst>
              </a:tr>
              <a:tr h="389588">
                <a:tc>
                  <a:txBody>
                    <a:bodyPr/>
                    <a:lstStyle/>
                    <a:p>
                      <a:pPr algn="ctr"/>
                      <a:r>
                        <a:rPr lang="en-AU" sz="2400" dirty="0"/>
                        <a:t>3</a:t>
                      </a:r>
                    </a:p>
                  </a:txBody>
                  <a:tcPr anchor="ctr"/>
                </a:tc>
                <a:tc>
                  <a:txBody>
                    <a:bodyPr/>
                    <a:lstStyle/>
                    <a:p>
                      <a:pPr algn="ctr"/>
                      <a:r>
                        <a:rPr lang="en-AU" sz="2400" dirty="0"/>
                        <a:t>4</a:t>
                      </a:r>
                    </a:p>
                  </a:txBody>
                  <a:tcPr anchor="ctr"/>
                </a:tc>
                <a:tc>
                  <a:txBody>
                    <a:bodyPr/>
                    <a:lstStyle/>
                    <a:p>
                      <a:pPr algn="ctr"/>
                      <a:r>
                        <a:rPr lang="en-AU" sz="2400" dirty="0"/>
                        <a:t>5</a:t>
                      </a:r>
                    </a:p>
                  </a:txBody>
                  <a:tcPr anchor="ctr"/>
                </a:tc>
                <a:tc>
                  <a:txBody>
                    <a:bodyPr/>
                    <a:lstStyle/>
                    <a:p>
                      <a:pPr algn="ctr"/>
                      <a:r>
                        <a:rPr lang="en-AU" sz="2400" dirty="0"/>
                        <a:t>6</a:t>
                      </a:r>
                    </a:p>
                  </a:txBody>
                  <a:tcPr anchor="ctr"/>
                </a:tc>
                <a:tc>
                  <a:txBody>
                    <a:bodyPr/>
                    <a:lstStyle/>
                    <a:p>
                      <a:pPr algn="ctr"/>
                      <a:endParaRPr lang="en-AU" sz="2400" dirty="0"/>
                    </a:p>
                  </a:txBody>
                  <a:tcPr anchor="ctr">
                    <a:solidFill>
                      <a:schemeClr val="bg2">
                        <a:lumMod val="25000"/>
                      </a:schemeClr>
                    </a:solidFill>
                  </a:tcPr>
                </a:tc>
                <a:tc>
                  <a:txBody>
                    <a:bodyPr/>
                    <a:lstStyle/>
                    <a:p>
                      <a:pPr algn="ctr"/>
                      <a:endParaRPr lang="en-AU" sz="2400" dirty="0"/>
                    </a:p>
                  </a:txBody>
                  <a:tcPr anchor="ctr">
                    <a:solidFill>
                      <a:schemeClr val="bg2">
                        <a:lumMod val="25000"/>
                      </a:schemeClr>
                    </a:solidFill>
                  </a:tcPr>
                </a:tc>
                <a:extLst>
                  <a:ext uri="{0D108BD9-81ED-4DB2-BD59-A6C34878D82A}">
                    <a16:rowId xmlns:a16="http://schemas.microsoft.com/office/drawing/2014/main" val="964233232"/>
                  </a:ext>
                </a:extLst>
              </a:tr>
              <a:tr h="389588">
                <a:tc>
                  <a:txBody>
                    <a:bodyPr/>
                    <a:lstStyle/>
                    <a:p>
                      <a:pPr algn="ctr"/>
                      <a:r>
                        <a:rPr lang="en-AU" sz="2400" dirty="0"/>
                        <a:t>4</a:t>
                      </a:r>
                    </a:p>
                  </a:txBody>
                  <a:tcPr anchor="ctr"/>
                </a:tc>
                <a:tc>
                  <a:txBody>
                    <a:bodyPr/>
                    <a:lstStyle/>
                    <a:p>
                      <a:pPr algn="ctr"/>
                      <a:r>
                        <a:rPr lang="en-AU" sz="2400" dirty="0"/>
                        <a:t>5</a:t>
                      </a:r>
                    </a:p>
                  </a:txBody>
                  <a:tcPr anchor="ctr"/>
                </a:tc>
                <a:tc>
                  <a:txBody>
                    <a:bodyPr/>
                    <a:lstStyle/>
                    <a:p>
                      <a:pPr algn="ctr"/>
                      <a:r>
                        <a:rPr lang="en-AU" sz="2400" dirty="0"/>
                        <a:t>6</a:t>
                      </a:r>
                    </a:p>
                  </a:txBody>
                  <a:tcPr anchor="ctr"/>
                </a:tc>
                <a:tc>
                  <a:txBody>
                    <a:bodyPr/>
                    <a:lstStyle/>
                    <a:p>
                      <a:pPr algn="ctr"/>
                      <a:endParaRPr lang="en-AU" sz="2400"/>
                    </a:p>
                  </a:txBody>
                  <a:tcPr anchor="ctr">
                    <a:solidFill>
                      <a:schemeClr val="bg2">
                        <a:lumMod val="25000"/>
                      </a:schemeClr>
                    </a:solidFill>
                  </a:tcPr>
                </a:tc>
                <a:tc>
                  <a:txBody>
                    <a:bodyPr/>
                    <a:lstStyle/>
                    <a:p>
                      <a:pPr algn="ctr"/>
                      <a:endParaRPr lang="en-AU" sz="2400"/>
                    </a:p>
                  </a:txBody>
                  <a:tcPr anchor="ctr">
                    <a:solidFill>
                      <a:schemeClr val="bg2">
                        <a:lumMod val="25000"/>
                      </a:schemeClr>
                    </a:solidFill>
                  </a:tcPr>
                </a:tc>
                <a:tc>
                  <a:txBody>
                    <a:bodyPr/>
                    <a:lstStyle/>
                    <a:p>
                      <a:pPr algn="ctr"/>
                      <a:endParaRPr lang="en-AU" sz="2400" dirty="0"/>
                    </a:p>
                  </a:txBody>
                  <a:tcPr anchor="ctr">
                    <a:solidFill>
                      <a:schemeClr val="bg2">
                        <a:lumMod val="25000"/>
                      </a:schemeClr>
                    </a:solidFill>
                  </a:tcPr>
                </a:tc>
                <a:extLst>
                  <a:ext uri="{0D108BD9-81ED-4DB2-BD59-A6C34878D82A}">
                    <a16:rowId xmlns:a16="http://schemas.microsoft.com/office/drawing/2014/main" val="437681026"/>
                  </a:ext>
                </a:extLst>
              </a:tr>
              <a:tr h="389588">
                <a:tc>
                  <a:txBody>
                    <a:bodyPr/>
                    <a:lstStyle/>
                    <a:p>
                      <a:pPr algn="ctr"/>
                      <a:r>
                        <a:rPr lang="en-AU" sz="2400" dirty="0"/>
                        <a:t>5</a:t>
                      </a:r>
                    </a:p>
                  </a:txBody>
                  <a:tcPr anchor="ctr"/>
                </a:tc>
                <a:tc>
                  <a:txBody>
                    <a:bodyPr/>
                    <a:lstStyle/>
                    <a:p>
                      <a:pPr algn="ctr"/>
                      <a:r>
                        <a:rPr lang="en-AU" sz="2400" dirty="0"/>
                        <a:t>6</a:t>
                      </a:r>
                    </a:p>
                  </a:txBody>
                  <a:tcPr anchor="ctr"/>
                </a:tc>
                <a:tc>
                  <a:txBody>
                    <a:bodyPr/>
                    <a:lstStyle/>
                    <a:p>
                      <a:pPr algn="ctr"/>
                      <a:endParaRPr lang="en-AU" sz="2400" dirty="0"/>
                    </a:p>
                  </a:txBody>
                  <a:tcPr anchor="ctr">
                    <a:solidFill>
                      <a:schemeClr val="bg2">
                        <a:lumMod val="25000"/>
                      </a:schemeClr>
                    </a:solidFill>
                  </a:tcPr>
                </a:tc>
                <a:tc>
                  <a:txBody>
                    <a:bodyPr/>
                    <a:lstStyle/>
                    <a:p>
                      <a:pPr algn="ctr"/>
                      <a:endParaRPr lang="en-AU" sz="2400"/>
                    </a:p>
                  </a:txBody>
                  <a:tcPr anchor="ctr">
                    <a:solidFill>
                      <a:schemeClr val="bg2">
                        <a:lumMod val="25000"/>
                      </a:schemeClr>
                    </a:solidFill>
                  </a:tcPr>
                </a:tc>
                <a:tc>
                  <a:txBody>
                    <a:bodyPr/>
                    <a:lstStyle/>
                    <a:p>
                      <a:pPr algn="ctr"/>
                      <a:endParaRPr lang="en-AU" sz="2400"/>
                    </a:p>
                  </a:txBody>
                  <a:tcPr anchor="ctr">
                    <a:solidFill>
                      <a:schemeClr val="bg2">
                        <a:lumMod val="25000"/>
                      </a:schemeClr>
                    </a:solidFill>
                  </a:tcPr>
                </a:tc>
                <a:tc>
                  <a:txBody>
                    <a:bodyPr/>
                    <a:lstStyle/>
                    <a:p>
                      <a:pPr algn="ctr"/>
                      <a:endParaRPr lang="en-AU" sz="2400" dirty="0"/>
                    </a:p>
                  </a:txBody>
                  <a:tcPr anchor="ctr">
                    <a:solidFill>
                      <a:schemeClr val="bg2">
                        <a:lumMod val="25000"/>
                      </a:schemeClr>
                    </a:solidFill>
                  </a:tcPr>
                </a:tc>
                <a:extLst>
                  <a:ext uri="{0D108BD9-81ED-4DB2-BD59-A6C34878D82A}">
                    <a16:rowId xmlns:a16="http://schemas.microsoft.com/office/drawing/2014/main" val="1544062164"/>
                  </a:ext>
                </a:extLst>
              </a:tr>
            </a:tbl>
          </a:graphicData>
        </a:graphic>
      </p:graphicFrame>
      <p:sp>
        <p:nvSpPr>
          <p:cNvPr id="8" name="TextBox 7">
            <a:extLst>
              <a:ext uri="{FF2B5EF4-FFF2-40B4-BE49-F238E27FC236}">
                <a16:creationId xmlns:a16="http://schemas.microsoft.com/office/drawing/2014/main" id="{4A90790E-2820-497D-AAC5-310F3BCE46AE}"/>
              </a:ext>
            </a:extLst>
          </p:cNvPr>
          <p:cNvSpPr txBox="1"/>
          <p:nvPr/>
        </p:nvSpPr>
        <p:spPr>
          <a:xfrm>
            <a:off x="838199" y="1580972"/>
            <a:ext cx="10254240" cy="2308324"/>
          </a:xfrm>
          <a:prstGeom prst="rect">
            <a:avLst/>
          </a:prstGeom>
          <a:noFill/>
        </p:spPr>
        <p:txBody>
          <a:bodyPr wrap="square" rtlCol="0">
            <a:spAutoFit/>
          </a:bodyPr>
          <a:lstStyle/>
          <a:p>
            <a:pPr marL="285750" indent="-285750">
              <a:buFontTx/>
              <a:buChar char="-"/>
            </a:pPr>
            <a:r>
              <a:rPr lang="en-AU" sz="2400" dirty="0" err="1"/>
              <a:t>Copystand</a:t>
            </a:r>
            <a:r>
              <a:rPr lang="en-AU" sz="2400" dirty="0"/>
              <a:t> images compared to </a:t>
            </a:r>
            <a:r>
              <a:rPr lang="en-AU" sz="2400" dirty="0" err="1"/>
              <a:t>copystand</a:t>
            </a:r>
            <a:r>
              <a:rPr lang="en-AU" sz="2400" dirty="0"/>
              <a:t> images using UC grade</a:t>
            </a:r>
          </a:p>
          <a:p>
            <a:pPr marL="285750" indent="-285750">
              <a:buFontTx/>
              <a:buChar char="-"/>
            </a:pPr>
            <a:endParaRPr lang="en-AU" sz="2400" dirty="0"/>
          </a:p>
          <a:p>
            <a:pPr marL="285750" indent="-285750">
              <a:buFontTx/>
              <a:buChar char="-"/>
            </a:pPr>
            <a:r>
              <a:rPr lang="en-AU" sz="2400" dirty="0"/>
              <a:t>270 split images – (doubled if examine age)</a:t>
            </a:r>
          </a:p>
          <a:p>
            <a:pPr marL="285750" indent="-285750">
              <a:buFontTx/>
              <a:buChar char="-"/>
            </a:pPr>
            <a:endParaRPr lang="en-AU" sz="2400" dirty="0"/>
          </a:p>
          <a:p>
            <a:pPr marL="285750" indent="-285750">
              <a:buFontTx/>
              <a:buChar char="-"/>
            </a:pPr>
            <a:r>
              <a:rPr lang="en-AU" sz="2400" dirty="0"/>
              <a:t>Determines which combo performs best in controlled conditions</a:t>
            </a:r>
          </a:p>
          <a:p>
            <a:pPr marL="285750" indent="-285750">
              <a:buFontTx/>
              <a:buChar char="-"/>
            </a:pPr>
            <a:endParaRPr lang="en-AU" sz="2400" dirty="0"/>
          </a:p>
        </p:txBody>
      </p:sp>
    </p:spTree>
    <p:extLst>
      <p:ext uri="{BB962C8B-B14F-4D97-AF65-F5344CB8AC3E}">
        <p14:creationId xmlns:p14="http://schemas.microsoft.com/office/powerpoint/2010/main" val="2434872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99971-4EC5-4A9E-A1A7-A7823668DA6A}"/>
              </a:ext>
            </a:extLst>
          </p:cNvPr>
          <p:cNvSpPr>
            <a:spLocks noGrp="1"/>
          </p:cNvSpPr>
          <p:nvPr>
            <p:ph type="title"/>
          </p:nvPr>
        </p:nvSpPr>
        <p:spPr/>
        <p:txBody>
          <a:bodyPr/>
          <a:lstStyle/>
          <a:p>
            <a:r>
              <a:rPr lang="en-AU" dirty="0"/>
              <a:t>Data Analysis – Round 2 </a:t>
            </a:r>
          </a:p>
        </p:txBody>
      </p:sp>
      <p:graphicFrame>
        <p:nvGraphicFramePr>
          <p:cNvPr id="4" name="Table 4">
            <a:extLst>
              <a:ext uri="{FF2B5EF4-FFF2-40B4-BE49-F238E27FC236}">
                <a16:creationId xmlns:a16="http://schemas.microsoft.com/office/drawing/2014/main" id="{B2A17E93-E6EF-4B6F-9F3F-AFE9816EBFE4}"/>
              </a:ext>
            </a:extLst>
          </p:cNvPr>
          <p:cNvGraphicFramePr>
            <a:graphicFrameLocks noGrp="1"/>
          </p:cNvGraphicFramePr>
          <p:nvPr>
            <p:ph idx="1"/>
            <p:extLst>
              <p:ext uri="{D42A27DB-BD31-4B8C-83A1-F6EECF244321}">
                <p14:modId xmlns:p14="http://schemas.microsoft.com/office/powerpoint/2010/main" val="3698866365"/>
              </p:ext>
            </p:extLst>
          </p:nvPr>
        </p:nvGraphicFramePr>
        <p:xfrm>
          <a:off x="838199" y="3640511"/>
          <a:ext cx="10254240" cy="2975947"/>
        </p:xfrm>
        <a:graphic>
          <a:graphicData uri="http://schemas.openxmlformats.org/drawingml/2006/table">
            <a:tbl>
              <a:tblPr firstRow="1" bandRow="1">
                <a:tableStyleId>{5C22544A-7EE6-4342-B048-85BDC9FD1C3A}</a:tableStyleId>
              </a:tblPr>
              <a:tblGrid>
                <a:gridCol w="1709040">
                  <a:extLst>
                    <a:ext uri="{9D8B030D-6E8A-4147-A177-3AD203B41FA5}">
                      <a16:colId xmlns:a16="http://schemas.microsoft.com/office/drawing/2014/main" val="1870750698"/>
                    </a:ext>
                  </a:extLst>
                </a:gridCol>
                <a:gridCol w="1709040">
                  <a:extLst>
                    <a:ext uri="{9D8B030D-6E8A-4147-A177-3AD203B41FA5}">
                      <a16:colId xmlns:a16="http://schemas.microsoft.com/office/drawing/2014/main" val="3856377952"/>
                    </a:ext>
                  </a:extLst>
                </a:gridCol>
                <a:gridCol w="1709040">
                  <a:extLst>
                    <a:ext uri="{9D8B030D-6E8A-4147-A177-3AD203B41FA5}">
                      <a16:colId xmlns:a16="http://schemas.microsoft.com/office/drawing/2014/main" val="1786365980"/>
                    </a:ext>
                  </a:extLst>
                </a:gridCol>
                <a:gridCol w="1709040">
                  <a:extLst>
                    <a:ext uri="{9D8B030D-6E8A-4147-A177-3AD203B41FA5}">
                      <a16:colId xmlns:a16="http://schemas.microsoft.com/office/drawing/2014/main" val="2085639606"/>
                    </a:ext>
                  </a:extLst>
                </a:gridCol>
                <a:gridCol w="1709040">
                  <a:extLst>
                    <a:ext uri="{9D8B030D-6E8A-4147-A177-3AD203B41FA5}">
                      <a16:colId xmlns:a16="http://schemas.microsoft.com/office/drawing/2014/main" val="3214349249"/>
                    </a:ext>
                  </a:extLst>
                </a:gridCol>
                <a:gridCol w="1709040">
                  <a:extLst>
                    <a:ext uri="{9D8B030D-6E8A-4147-A177-3AD203B41FA5}">
                      <a16:colId xmlns:a16="http://schemas.microsoft.com/office/drawing/2014/main" val="2166114874"/>
                    </a:ext>
                  </a:extLst>
                </a:gridCol>
              </a:tblGrid>
              <a:tr h="689947">
                <a:tc>
                  <a:txBody>
                    <a:bodyPr/>
                    <a:lstStyle/>
                    <a:p>
                      <a:pPr algn="ctr"/>
                      <a:r>
                        <a:rPr lang="en-AU" sz="2400" dirty="0" err="1"/>
                        <a:t>pECI</a:t>
                      </a:r>
                      <a:r>
                        <a:rPr lang="en-AU" sz="2400" dirty="0"/>
                        <a:t> Combo</a:t>
                      </a:r>
                    </a:p>
                  </a:txBody>
                  <a:tcPr anchor="ctr"/>
                </a:tc>
                <a:tc gridSpan="5">
                  <a:txBody>
                    <a:bodyPr/>
                    <a:lstStyle/>
                    <a:p>
                      <a:pPr algn="ctr"/>
                      <a:r>
                        <a:rPr lang="en-AU" sz="2400" dirty="0"/>
                        <a:t>Compared to </a:t>
                      </a:r>
                      <a:r>
                        <a:rPr lang="en-AU" sz="2400" dirty="0" err="1"/>
                        <a:t>pECI</a:t>
                      </a:r>
                      <a:r>
                        <a:rPr lang="en-AU" sz="2400" dirty="0"/>
                        <a:t> Combo</a:t>
                      </a:r>
                    </a:p>
                  </a:txBody>
                  <a:tcPr anchor="ctr"/>
                </a:tc>
                <a:tc hMerge="1">
                  <a:txBody>
                    <a:bodyPr/>
                    <a:lstStyle/>
                    <a:p>
                      <a:endParaRPr lang="en-AU" dirty="0"/>
                    </a:p>
                  </a:txBody>
                  <a:tcPr/>
                </a:tc>
                <a:tc hMerge="1">
                  <a:txBody>
                    <a:bodyPr/>
                    <a:lstStyle/>
                    <a:p>
                      <a:endParaRPr lang="en-AU" dirty="0"/>
                    </a:p>
                  </a:txBody>
                  <a:tcPr/>
                </a:tc>
                <a:tc hMerge="1">
                  <a:txBody>
                    <a:bodyPr/>
                    <a:lstStyle/>
                    <a:p>
                      <a:endParaRPr lang="en-AU"/>
                    </a:p>
                  </a:txBody>
                  <a:tcPr/>
                </a:tc>
                <a:tc hMerge="1">
                  <a:txBody>
                    <a:bodyPr/>
                    <a:lstStyle/>
                    <a:p>
                      <a:endParaRPr lang="en-AU" dirty="0"/>
                    </a:p>
                  </a:txBody>
                  <a:tcPr/>
                </a:tc>
                <a:extLst>
                  <a:ext uri="{0D108BD9-81ED-4DB2-BD59-A6C34878D82A}">
                    <a16:rowId xmlns:a16="http://schemas.microsoft.com/office/drawing/2014/main" val="3126934148"/>
                  </a:ext>
                </a:extLst>
              </a:tr>
              <a:tr h="383305">
                <a:tc>
                  <a:txBody>
                    <a:bodyPr/>
                    <a:lstStyle/>
                    <a:p>
                      <a:pPr algn="ctr"/>
                      <a:r>
                        <a:rPr lang="en-AU" sz="2400" dirty="0"/>
                        <a:t>1</a:t>
                      </a:r>
                    </a:p>
                  </a:txBody>
                  <a:tcPr anchor="ctr"/>
                </a:tc>
                <a:tc>
                  <a:txBody>
                    <a:bodyPr/>
                    <a:lstStyle/>
                    <a:p>
                      <a:pPr algn="ctr"/>
                      <a:r>
                        <a:rPr lang="en-AU" sz="2400" dirty="0"/>
                        <a:t>2</a:t>
                      </a:r>
                    </a:p>
                  </a:txBody>
                  <a:tcPr anchor="ctr"/>
                </a:tc>
                <a:tc>
                  <a:txBody>
                    <a:bodyPr/>
                    <a:lstStyle/>
                    <a:p>
                      <a:pPr algn="ctr"/>
                      <a:r>
                        <a:rPr lang="en-AU" sz="2400" dirty="0"/>
                        <a:t>3</a:t>
                      </a:r>
                    </a:p>
                  </a:txBody>
                  <a:tcPr anchor="ctr"/>
                </a:tc>
                <a:tc>
                  <a:txBody>
                    <a:bodyPr/>
                    <a:lstStyle/>
                    <a:p>
                      <a:pPr algn="ctr"/>
                      <a:r>
                        <a:rPr lang="en-AU" sz="2400" dirty="0"/>
                        <a:t>4</a:t>
                      </a:r>
                    </a:p>
                  </a:txBody>
                  <a:tcPr anchor="ctr"/>
                </a:tc>
                <a:tc>
                  <a:txBody>
                    <a:bodyPr/>
                    <a:lstStyle/>
                    <a:p>
                      <a:pPr algn="ctr"/>
                      <a:r>
                        <a:rPr lang="en-AU" sz="2400" dirty="0"/>
                        <a:t>5</a:t>
                      </a:r>
                    </a:p>
                  </a:txBody>
                  <a:tcPr anchor="ctr"/>
                </a:tc>
                <a:tc>
                  <a:txBody>
                    <a:bodyPr/>
                    <a:lstStyle/>
                    <a:p>
                      <a:pPr algn="ctr"/>
                      <a:r>
                        <a:rPr lang="en-AU" sz="2400" dirty="0"/>
                        <a:t>6</a:t>
                      </a:r>
                    </a:p>
                  </a:txBody>
                  <a:tcPr anchor="ctr"/>
                </a:tc>
                <a:extLst>
                  <a:ext uri="{0D108BD9-81ED-4DB2-BD59-A6C34878D82A}">
                    <a16:rowId xmlns:a16="http://schemas.microsoft.com/office/drawing/2014/main" val="2408057394"/>
                  </a:ext>
                </a:extLst>
              </a:tr>
              <a:tr h="383305">
                <a:tc>
                  <a:txBody>
                    <a:bodyPr/>
                    <a:lstStyle/>
                    <a:p>
                      <a:pPr algn="ctr"/>
                      <a:r>
                        <a:rPr lang="en-AU" sz="2400" dirty="0"/>
                        <a:t>2</a:t>
                      </a:r>
                    </a:p>
                  </a:txBody>
                  <a:tcPr anchor="ctr"/>
                </a:tc>
                <a:tc>
                  <a:txBody>
                    <a:bodyPr/>
                    <a:lstStyle/>
                    <a:p>
                      <a:pPr algn="ctr"/>
                      <a:r>
                        <a:rPr lang="en-AU" sz="2400" dirty="0"/>
                        <a:t>3</a:t>
                      </a:r>
                    </a:p>
                  </a:txBody>
                  <a:tcPr anchor="ctr"/>
                </a:tc>
                <a:tc>
                  <a:txBody>
                    <a:bodyPr/>
                    <a:lstStyle/>
                    <a:p>
                      <a:pPr algn="ctr"/>
                      <a:r>
                        <a:rPr lang="en-AU" sz="2400" dirty="0"/>
                        <a:t>4</a:t>
                      </a:r>
                    </a:p>
                  </a:txBody>
                  <a:tcPr anchor="ctr"/>
                </a:tc>
                <a:tc>
                  <a:txBody>
                    <a:bodyPr/>
                    <a:lstStyle/>
                    <a:p>
                      <a:pPr algn="ctr"/>
                      <a:r>
                        <a:rPr lang="en-AU" sz="2400" dirty="0"/>
                        <a:t>5</a:t>
                      </a:r>
                    </a:p>
                  </a:txBody>
                  <a:tcPr anchor="ctr"/>
                </a:tc>
                <a:tc>
                  <a:txBody>
                    <a:bodyPr/>
                    <a:lstStyle/>
                    <a:p>
                      <a:pPr algn="ctr"/>
                      <a:r>
                        <a:rPr lang="en-AU" sz="2400" dirty="0"/>
                        <a:t>6</a:t>
                      </a:r>
                    </a:p>
                  </a:txBody>
                  <a:tcPr anchor="ctr"/>
                </a:tc>
                <a:tc>
                  <a:txBody>
                    <a:bodyPr/>
                    <a:lstStyle/>
                    <a:p>
                      <a:pPr algn="ctr"/>
                      <a:endParaRPr lang="en-AU" sz="2400" dirty="0"/>
                    </a:p>
                  </a:txBody>
                  <a:tcPr anchor="ctr">
                    <a:solidFill>
                      <a:schemeClr val="bg2">
                        <a:lumMod val="25000"/>
                      </a:schemeClr>
                    </a:solidFill>
                  </a:tcPr>
                </a:tc>
                <a:extLst>
                  <a:ext uri="{0D108BD9-81ED-4DB2-BD59-A6C34878D82A}">
                    <a16:rowId xmlns:a16="http://schemas.microsoft.com/office/drawing/2014/main" val="3243117515"/>
                  </a:ext>
                </a:extLst>
              </a:tr>
              <a:tr h="383305">
                <a:tc>
                  <a:txBody>
                    <a:bodyPr/>
                    <a:lstStyle/>
                    <a:p>
                      <a:pPr algn="ctr"/>
                      <a:r>
                        <a:rPr lang="en-AU" sz="2400" dirty="0"/>
                        <a:t>3</a:t>
                      </a:r>
                    </a:p>
                  </a:txBody>
                  <a:tcPr anchor="ctr"/>
                </a:tc>
                <a:tc>
                  <a:txBody>
                    <a:bodyPr/>
                    <a:lstStyle/>
                    <a:p>
                      <a:pPr algn="ctr"/>
                      <a:r>
                        <a:rPr lang="en-AU" sz="2400" dirty="0"/>
                        <a:t>4</a:t>
                      </a:r>
                    </a:p>
                  </a:txBody>
                  <a:tcPr anchor="ctr"/>
                </a:tc>
                <a:tc>
                  <a:txBody>
                    <a:bodyPr/>
                    <a:lstStyle/>
                    <a:p>
                      <a:pPr algn="ctr"/>
                      <a:r>
                        <a:rPr lang="en-AU" sz="2400" dirty="0"/>
                        <a:t>5</a:t>
                      </a:r>
                    </a:p>
                  </a:txBody>
                  <a:tcPr anchor="ctr"/>
                </a:tc>
                <a:tc>
                  <a:txBody>
                    <a:bodyPr/>
                    <a:lstStyle/>
                    <a:p>
                      <a:pPr algn="ctr"/>
                      <a:r>
                        <a:rPr lang="en-AU" sz="2400" dirty="0"/>
                        <a:t>6</a:t>
                      </a:r>
                    </a:p>
                  </a:txBody>
                  <a:tcPr anchor="ctr"/>
                </a:tc>
                <a:tc>
                  <a:txBody>
                    <a:bodyPr/>
                    <a:lstStyle/>
                    <a:p>
                      <a:pPr algn="ctr"/>
                      <a:endParaRPr lang="en-AU" sz="2400" dirty="0"/>
                    </a:p>
                  </a:txBody>
                  <a:tcPr anchor="ctr">
                    <a:solidFill>
                      <a:schemeClr val="bg2">
                        <a:lumMod val="25000"/>
                      </a:schemeClr>
                    </a:solidFill>
                  </a:tcPr>
                </a:tc>
                <a:tc>
                  <a:txBody>
                    <a:bodyPr/>
                    <a:lstStyle/>
                    <a:p>
                      <a:pPr algn="ctr"/>
                      <a:endParaRPr lang="en-AU" sz="2400" dirty="0"/>
                    </a:p>
                  </a:txBody>
                  <a:tcPr anchor="ctr">
                    <a:solidFill>
                      <a:schemeClr val="bg2">
                        <a:lumMod val="25000"/>
                      </a:schemeClr>
                    </a:solidFill>
                  </a:tcPr>
                </a:tc>
                <a:extLst>
                  <a:ext uri="{0D108BD9-81ED-4DB2-BD59-A6C34878D82A}">
                    <a16:rowId xmlns:a16="http://schemas.microsoft.com/office/drawing/2014/main" val="964233232"/>
                  </a:ext>
                </a:extLst>
              </a:tr>
              <a:tr h="383305">
                <a:tc>
                  <a:txBody>
                    <a:bodyPr/>
                    <a:lstStyle/>
                    <a:p>
                      <a:pPr algn="ctr"/>
                      <a:r>
                        <a:rPr lang="en-AU" sz="2400" dirty="0"/>
                        <a:t>4</a:t>
                      </a:r>
                    </a:p>
                  </a:txBody>
                  <a:tcPr anchor="ctr"/>
                </a:tc>
                <a:tc>
                  <a:txBody>
                    <a:bodyPr/>
                    <a:lstStyle/>
                    <a:p>
                      <a:pPr algn="ctr"/>
                      <a:r>
                        <a:rPr lang="en-AU" sz="2400" dirty="0"/>
                        <a:t>5</a:t>
                      </a:r>
                    </a:p>
                  </a:txBody>
                  <a:tcPr anchor="ctr"/>
                </a:tc>
                <a:tc>
                  <a:txBody>
                    <a:bodyPr/>
                    <a:lstStyle/>
                    <a:p>
                      <a:pPr algn="ctr"/>
                      <a:r>
                        <a:rPr lang="en-AU" sz="2400" dirty="0"/>
                        <a:t>6</a:t>
                      </a:r>
                    </a:p>
                  </a:txBody>
                  <a:tcPr anchor="ctr"/>
                </a:tc>
                <a:tc>
                  <a:txBody>
                    <a:bodyPr/>
                    <a:lstStyle/>
                    <a:p>
                      <a:pPr algn="ctr"/>
                      <a:endParaRPr lang="en-AU" sz="2400"/>
                    </a:p>
                  </a:txBody>
                  <a:tcPr anchor="ctr">
                    <a:solidFill>
                      <a:schemeClr val="bg2">
                        <a:lumMod val="25000"/>
                      </a:schemeClr>
                    </a:solidFill>
                  </a:tcPr>
                </a:tc>
                <a:tc>
                  <a:txBody>
                    <a:bodyPr/>
                    <a:lstStyle/>
                    <a:p>
                      <a:pPr algn="ctr"/>
                      <a:endParaRPr lang="en-AU" sz="2400"/>
                    </a:p>
                  </a:txBody>
                  <a:tcPr anchor="ctr">
                    <a:solidFill>
                      <a:schemeClr val="bg2">
                        <a:lumMod val="25000"/>
                      </a:schemeClr>
                    </a:solidFill>
                  </a:tcPr>
                </a:tc>
                <a:tc>
                  <a:txBody>
                    <a:bodyPr/>
                    <a:lstStyle/>
                    <a:p>
                      <a:pPr algn="ctr"/>
                      <a:endParaRPr lang="en-AU" sz="2400" dirty="0"/>
                    </a:p>
                  </a:txBody>
                  <a:tcPr anchor="ctr">
                    <a:solidFill>
                      <a:schemeClr val="bg2">
                        <a:lumMod val="25000"/>
                      </a:schemeClr>
                    </a:solidFill>
                  </a:tcPr>
                </a:tc>
                <a:extLst>
                  <a:ext uri="{0D108BD9-81ED-4DB2-BD59-A6C34878D82A}">
                    <a16:rowId xmlns:a16="http://schemas.microsoft.com/office/drawing/2014/main" val="437681026"/>
                  </a:ext>
                </a:extLst>
              </a:tr>
              <a:tr h="383305">
                <a:tc>
                  <a:txBody>
                    <a:bodyPr/>
                    <a:lstStyle/>
                    <a:p>
                      <a:pPr algn="ctr"/>
                      <a:r>
                        <a:rPr lang="en-AU" sz="2400" dirty="0"/>
                        <a:t>5</a:t>
                      </a:r>
                    </a:p>
                  </a:txBody>
                  <a:tcPr anchor="ctr"/>
                </a:tc>
                <a:tc>
                  <a:txBody>
                    <a:bodyPr/>
                    <a:lstStyle/>
                    <a:p>
                      <a:pPr algn="ctr"/>
                      <a:r>
                        <a:rPr lang="en-AU" sz="2400" dirty="0"/>
                        <a:t>6</a:t>
                      </a:r>
                    </a:p>
                  </a:txBody>
                  <a:tcPr anchor="ctr"/>
                </a:tc>
                <a:tc>
                  <a:txBody>
                    <a:bodyPr/>
                    <a:lstStyle/>
                    <a:p>
                      <a:pPr algn="ctr"/>
                      <a:endParaRPr lang="en-AU" sz="2400" dirty="0"/>
                    </a:p>
                  </a:txBody>
                  <a:tcPr anchor="ctr">
                    <a:solidFill>
                      <a:schemeClr val="bg2">
                        <a:lumMod val="25000"/>
                      </a:schemeClr>
                    </a:solidFill>
                  </a:tcPr>
                </a:tc>
                <a:tc>
                  <a:txBody>
                    <a:bodyPr/>
                    <a:lstStyle/>
                    <a:p>
                      <a:pPr algn="ctr"/>
                      <a:endParaRPr lang="en-AU" sz="2400"/>
                    </a:p>
                  </a:txBody>
                  <a:tcPr anchor="ctr">
                    <a:solidFill>
                      <a:schemeClr val="bg2">
                        <a:lumMod val="25000"/>
                      </a:schemeClr>
                    </a:solidFill>
                  </a:tcPr>
                </a:tc>
                <a:tc>
                  <a:txBody>
                    <a:bodyPr/>
                    <a:lstStyle/>
                    <a:p>
                      <a:pPr algn="ctr"/>
                      <a:endParaRPr lang="en-AU" sz="2400"/>
                    </a:p>
                  </a:txBody>
                  <a:tcPr anchor="ctr">
                    <a:solidFill>
                      <a:schemeClr val="bg2">
                        <a:lumMod val="25000"/>
                      </a:schemeClr>
                    </a:solidFill>
                  </a:tcPr>
                </a:tc>
                <a:tc>
                  <a:txBody>
                    <a:bodyPr/>
                    <a:lstStyle/>
                    <a:p>
                      <a:pPr algn="ctr"/>
                      <a:endParaRPr lang="en-AU" sz="2400" dirty="0"/>
                    </a:p>
                  </a:txBody>
                  <a:tcPr anchor="ctr">
                    <a:solidFill>
                      <a:schemeClr val="bg2">
                        <a:lumMod val="25000"/>
                      </a:schemeClr>
                    </a:solidFill>
                  </a:tcPr>
                </a:tc>
                <a:extLst>
                  <a:ext uri="{0D108BD9-81ED-4DB2-BD59-A6C34878D82A}">
                    <a16:rowId xmlns:a16="http://schemas.microsoft.com/office/drawing/2014/main" val="1544062164"/>
                  </a:ext>
                </a:extLst>
              </a:tr>
            </a:tbl>
          </a:graphicData>
        </a:graphic>
      </p:graphicFrame>
      <p:sp>
        <p:nvSpPr>
          <p:cNvPr id="7" name="TextBox 6">
            <a:extLst>
              <a:ext uri="{FF2B5EF4-FFF2-40B4-BE49-F238E27FC236}">
                <a16:creationId xmlns:a16="http://schemas.microsoft.com/office/drawing/2014/main" id="{D4BFDD9F-D975-4CC7-BFBD-8C1BB614B2A5}"/>
              </a:ext>
            </a:extLst>
          </p:cNvPr>
          <p:cNvSpPr txBox="1"/>
          <p:nvPr/>
        </p:nvSpPr>
        <p:spPr>
          <a:xfrm>
            <a:off x="838199" y="1580972"/>
            <a:ext cx="10254240" cy="2308324"/>
          </a:xfrm>
          <a:prstGeom prst="rect">
            <a:avLst/>
          </a:prstGeom>
          <a:noFill/>
        </p:spPr>
        <p:txBody>
          <a:bodyPr wrap="square" rtlCol="0">
            <a:spAutoFit/>
          </a:bodyPr>
          <a:lstStyle/>
          <a:p>
            <a:pPr marL="285750" indent="-285750">
              <a:buFontTx/>
              <a:buChar char="-"/>
            </a:pPr>
            <a:r>
              <a:rPr lang="en-AU" sz="2400" dirty="0"/>
              <a:t>Handheld images compared to handheld images using UC grade</a:t>
            </a:r>
          </a:p>
          <a:p>
            <a:pPr marL="285750" indent="-285750">
              <a:buFontTx/>
              <a:buChar char="-"/>
            </a:pPr>
            <a:endParaRPr lang="en-AU" sz="2400" dirty="0"/>
          </a:p>
          <a:p>
            <a:pPr marL="285750" indent="-285750">
              <a:buFontTx/>
              <a:buChar char="-"/>
            </a:pPr>
            <a:r>
              <a:rPr lang="en-AU" sz="2400" dirty="0"/>
              <a:t>270 split images – (doubled if examine age)</a:t>
            </a:r>
          </a:p>
          <a:p>
            <a:pPr marL="285750" indent="-285750">
              <a:buFontTx/>
              <a:buChar char="-"/>
            </a:pPr>
            <a:endParaRPr lang="en-AU" sz="2400" dirty="0"/>
          </a:p>
          <a:p>
            <a:pPr marL="285750" indent="-285750">
              <a:buFontTx/>
              <a:buChar char="-"/>
            </a:pPr>
            <a:r>
              <a:rPr lang="en-AU" sz="2400" dirty="0"/>
              <a:t>Determines which combo performs best in uncontrolled conditions</a:t>
            </a:r>
          </a:p>
          <a:p>
            <a:pPr marL="285750" indent="-285750">
              <a:buFontTx/>
              <a:buChar char="-"/>
            </a:pPr>
            <a:endParaRPr lang="en-AU" sz="2400" dirty="0"/>
          </a:p>
        </p:txBody>
      </p:sp>
    </p:spTree>
    <p:extLst>
      <p:ext uri="{BB962C8B-B14F-4D97-AF65-F5344CB8AC3E}">
        <p14:creationId xmlns:p14="http://schemas.microsoft.com/office/powerpoint/2010/main" val="4286521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99971-4EC5-4A9E-A1A7-A7823668DA6A}"/>
              </a:ext>
            </a:extLst>
          </p:cNvPr>
          <p:cNvSpPr>
            <a:spLocks noGrp="1"/>
          </p:cNvSpPr>
          <p:nvPr>
            <p:ph type="title"/>
          </p:nvPr>
        </p:nvSpPr>
        <p:spPr/>
        <p:txBody>
          <a:bodyPr/>
          <a:lstStyle/>
          <a:p>
            <a:r>
              <a:rPr lang="en-AU" dirty="0"/>
              <a:t>Data Analysis – Round 3 </a:t>
            </a:r>
          </a:p>
        </p:txBody>
      </p:sp>
      <p:sp>
        <p:nvSpPr>
          <p:cNvPr id="7" name="TextBox 6">
            <a:extLst>
              <a:ext uri="{FF2B5EF4-FFF2-40B4-BE49-F238E27FC236}">
                <a16:creationId xmlns:a16="http://schemas.microsoft.com/office/drawing/2014/main" id="{D4BFDD9F-D975-4CC7-BFBD-8C1BB614B2A5}"/>
              </a:ext>
            </a:extLst>
          </p:cNvPr>
          <p:cNvSpPr txBox="1"/>
          <p:nvPr/>
        </p:nvSpPr>
        <p:spPr>
          <a:xfrm>
            <a:off x="838200" y="1794616"/>
            <a:ext cx="10254240" cy="2369880"/>
          </a:xfrm>
          <a:prstGeom prst="rect">
            <a:avLst/>
          </a:prstGeom>
          <a:noFill/>
        </p:spPr>
        <p:txBody>
          <a:bodyPr wrap="square" rtlCol="0">
            <a:spAutoFit/>
          </a:bodyPr>
          <a:lstStyle/>
          <a:p>
            <a:pPr marL="285750" indent="-285750">
              <a:buFontTx/>
              <a:buChar char="-"/>
            </a:pPr>
            <a:r>
              <a:rPr lang="en-AU" sz="2400" dirty="0" err="1"/>
              <a:t>Copystand</a:t>
            </a:r>
            <a:r>
              <a:rPr lang="en-AU" sz="2400" dirty="0"/>
              <a:t> images compared to handheld images using UC grade</a:t>
            </a:r>
          </a:p>
          <a:p>
            <a:pPr marL="285750" indent="-285750">
              <a:buFontTx/>
              <a:buChar char="-"/>
            </a:pPr>
            <a:endParaRPr lang="en-AU" sz="2400" dirty="0"/>
          </a:p>
          <a:p>
            <a:pPr marL="285750" indent="-285750">
              <a:buFontTx/>
              <a:buChar char="-"/>
            </a:pPr>
            <a:r>
              <a:rPr lang="en-AU" sz="2400" dirty="0"/>
              <a:t>108 split images – (doubled if examine age)</a:t>
            </a:r>
          </a:p>
          <a:p>
            <a:pPr marL="285750" indent="-285750">
              <a:buFontTx/>
              <a:buChar char="-"/>
            </a:pPr>
            <a:endParaRPr lang="en-AU" sz="2400" dirty="0"/>
          </a:p>
          <a:p>
            <a:pPr marL="285750" indent="-285750">
              <a:buFontTx/>
              <a:buChar char="-"/>
            </a:pPr>
            <a:r>
              <a:rPr lang="en-AU" sz="2400" dirty="0"/>
              <a:t>Determines the effect uncontrolled conditions have on each combo if any</a:t>
            </a:r>
          </a:p>
          <a:p>
            <a:pPr marL="285750" indent="-285750">
              <a:buFontTx/>
              <a:buChar char="-"/>
            </a:pPr>
            <a:endParaRPr lang="en-AU" sz="2800" dirty="0"/>
          </a:p>
        </p:txBody>
      </p:sp>
    </p:spTree>
    <p:extLst>
      <p:ext uri="{BB962C8B-B14F-4D97-AF65-F5344CB8AC3E}">
        <p14:creationId xmlns:p14="http://schemas.microsoft.com/office/powerpoint/2010/main" val="2423869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C742-0488-48F7-8391-7929B917909F}"/>
              </a:ext>
            </a:extLst>
          </p:cNvPr>
          <p:cNvSpPr>
            <a:spLocks noGrp="1"/>
          </p:cNvSpPr>
          <p:nvPr>
            <p:ph type="title"/>
          </p:nvPr>
        </p:nvSpPr>
        <p:spPr/>
        <p:txBody>
          <a:bodyPr/>
          <a:lstStyle/>
          <a:p>
            <a:r>
              <a:rPr lang="en-AU" dirty="0"/>
              <a:t>Bonus experiment	</a:t>
            </a:r>
          </a:p>
        </p:txBody>
      </p:sp>
      <p:sp>
        <p:nvSpPr>
          <p:cNvPr id="3" name="Content Placeholder 2">
            <a:extLst>
              <a:ext uri="{FF2B5EF4-FFF2-40B4-BE49-F238E27FC236}">
                <a16:creationId xmlns:a16="http://schemas.microsoft.com/office/drawing/2014/main" id="{4D701B5E-E5CB-4C13-BE93-602E1D154523}"/>
              </a:ext>
            </a:extLst>
          </p:cNvPr>
          <p:cNvSpPr>
            <a:spLocks noGrp="1"/>
          </p:cNvSpPr>
          <p:nvPr>
            <p:ph idx="1"/>
          </p:nvPr>
        </p:nvSpPr>
        <p:spPr/>
        <p:txBody>
          <a:bodyPr/>
          <a:lstStyle/>
          <a:p>
            <a:r>
              <a:rPr lang="en-AU" dirty="0"/>
              <a:t>Strap camera and </a:t>
            </a:r>
            <a:r>
              <a:rPr lang="en-AU" dirty="0" err="1"/>
              <a:t>pECI</a:t>
            </a:r>
            <a:r>
              <a:rPr lang="en-AU" dirty="0"/>
              <a:t> to </a:t>
            </a:r>
            <a:r>
              <a:rPr lang="en-AU" dirty="0" err="1"/>
              <a:t>copystand</a:t>
            </a:r>
            <a:endParaRPr lang="en-AU" dirty="0"/>
          </a:p>
          <a:p>
            <a:endParaRPr lang="en-AU" dirty="0"/>
          </a:p>
          <a:p>
            <a:r>
              <a:rPr lang="en-AU" dirty="0"/>
              <a:t>Adjust angle of camera, angle of flash to show what actually happens when this items aren’t aligned correctly.</a:t>
            </a:r>
          </a:p>
          <a:p>
            <a:endParaRPr lang="en-AU" dirty="0"/>
          </a:p>
          <a:p>
            <a:pPr marL="0" indent="0">
              <a:buNone/>
            </a:pPr>
            <a:endParaRPr lang="en-AU" dirty="0"/>
          </a:p>
        </p:txBody>
      </p:sp>
    </p:spTree>
    <p:extLst>
      <p:ext uri="{BB962C8B-B14F-4D97-AF65-F5344CB8AC3E}">
        <p14:creationId xmlns:p14="http://schemas.microsoft.com/office/powerpoint/2010/main" val="12033746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555</Words>
  <Application>Microsoft Office PowerPoint</Application>
  <PresentationFormat>Widescreen</PresentationFormat>
  <Paragraphs>132</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Optimisation of Optical Components</vt:lpstr>
      <vt:lpstr>Aims</vt:lpstr>
      <vt:lpstr>Background Information</vt:lpstr>
      <vt:lpstr>pECI Combinations</vt:lpstr>
      <vt:lpstr>Donors, substrates and aging periods</vt:lpstr>
      <vt:lpstr>Data Collection</vt:lpstr>
      <vt:lpstr>Data Collection - Round 1</vt:lpstr>
      <vt:lpstr>Data Collection- Round 2</vt:lpstr>
      <vt:lpstr>Data Analysis – Round 1 </vt:lpstr>
      <vt:lpstr>Data Analysis – Round 2 </vt:lpstr>
      <vt:lpstr>Data Analysis – Round 3 </vt:lpstr>
      <vt:lpstr>Bonus experiment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Optimisation of Optical Components</dc:title>
  <dc:creator>zacchary williams</dc:creator>
  <cp:lastModifiedBy>zacchary williams</cp:lastModifiedBy>
  <cp:revision>1</cp:revision>
  <dcterms:created xsi:type="dcterms:W3CDTF">2022-04-18T05:01:22Z</dcterms:created>
  <dcterms:modified xsi:type="dcterms:W3CDTF">2022-04-18T06:09:27Z</dcterms:modified>
</cp:coreProperties>
</file>